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385" r:id="rId2"/>
    <p:sldId id="377" r:id="rId3"/>
    <p:sldId id="350" r:id="rId4"/>
    <p:sldId id="349" r:id="rId5"/>
    <p:sldId id="386" r:id="rId6"/>
    <p:sldId id="387" r:id="rId7"/>
    <p:sldId id="354" r:id="rId8"/>
    <p:sldId id="355" r:id="rId9"/>
    <p:sldId id="380" r:id="rId10"/>
    <p:sldId id="356" r:id="rId11"/>
    <p:sldId id="357" r:id="rId12"/>
    <p:sldId id="317" r:id="rId13"/>
    <p:sldId id="358" r:id="rId14"/>
    <p:sldId id="318" r:id="rId15"/>
    <p:sldId id="359" r:id="rId16"/>
    <p:sldId id="361" r:id="rId17"/>
    <p:sldId id="360" r:id="rId18"/>
    <p:sldId id="362" r:id="rId19"/>
    <p:sldId id="363" r:id="rId20"/>
    <p:sldId id="382" r:id="rId21"/>
    <p:sldId id="383" r:id="rId22"/>
    <p:sldId id="384" r:id="rId23"/>
    <p:sldId id="327" r:id="rId24"/>
    <p:sldId id="395" r:id="rId25"/>
    <p:sldId id="364" r:id="rId26"/>
    <p:sldId id="397" r:id="rId27"/>
    <p:sldId id="365" r:id="rId28"/>
    <p:sldId id="398" r:id="rId29"/>
    <p:sldId id="392" r:id="rId30"/>
    <p:sldId id="366" r:id="rId31"/>
    <p:sldId id="396" r:id="rId32"/>
    <p:sldId id="388" r:id="rId33"/>
    <p:sldId id="368" r:id="rId34"/>
    <p:sldId id="389" r:id="rId35"/>
    <p:sldId id="378" r:id="rId36"/>
    <p:sldId id="394" r:id="rId37"/>
    <p:sldId id="374" r:id="rId38"/>
    <p:sldId id="375" r:id="rId39"/>
    <p:sldId id="373" r:id="rId40"/>
    <p:sldId id="376" r:id="rId41"/>
    <p:sldId id="370" r:id="rId42"/>
    <p:sldId id="371" r:id="rId43"/>
    <p:sldId id="372" r:id="rId44"/>
    <p:sldId id="381" r:id="rId45"/>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432FF"/>
    <a:srgbClr val="3200C0"/>
    <a:srgbClr val="290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693"/>
    <p:restoredTop sz="98529" autoAdjust="0"/>
  </p:normalViewPr>
  <p:slideViewPr>
    <p:cSldViewPr>
      <p:cViewPr varScale="1">
        <p:scale>
          <a:sx n="115" d="100"/>
          <a:sy n="115" d="100"/>
        </p:scale>
        <p:origin x="5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937" cy="3652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180" y="0"/>
            <a:ext cx="4160937" cy="365276"/>
          </a:xfrm>
          <a:prstGeom prst="rect">
            <a:avLst/>
          </a:prstGeom>
        </p:spPr>
        <p:txBody>
          <a:bodyPr vert="horz" lIns="91440" tIns="45720" rIns="91440" bIns="45720" rtlCol="0"/>
          <a:lstStyle>
            <a:lvl1pPr algn="r">
              <a:defRPr sz="1200"/>
            </a:lvl1pPr>
          </a:lstStyle>
          <a:p>
            <a:fld id="{C81483FE-1C75-4C0E-94EA-7CA64890BE66}" type="datetimeFigureOut">
              <a:rPr lang="en-US" smtClean="0"/>
              <a:pPr/>
              <a:t>10/25/21</a:t>
            </a:fld>
            <a:endParaRPr lang="en-US"/>
          </a:p>
        </p:txBody>
      </p:sp>
      <p:sp>
        <p:nvSpPr>
          <p:cNvPr id="4" name="Footer Placeholder 3"/>
          <p:cNvSpPr>
            <a:spLocks noGrp="1"/>
          </p:cNvSpPr>
          <p:nvPr>
            <p:ph type="ftr" sz="quarter" idx="2"/>
          </p:nvPr>
        </p:nvSpPr>
        <p:spPr>
          <a:xfrm>
            <a:off x="0" y="6948715"/>
            <a:ext cx="4160937" cy="36527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180" y="6948715"/>
            <a:ext cx="4160937" cy="365276"/>
          </a:xfrm>
          <a:prstGeom prst="rect">
            <a:avLst/>
          </a:prstGeom>
        </p:spPr>
        <p:txBody>
          <a:bodyPr vert="horz" lIns="91440" tIns="45720" rIns="91440" bIns="45720" rtlCol="0" anchor="b"/>
          <a:lstStyle>
            <a:lvl1pPr algn="r">
              <a:defRPr sz="1200"/>
            </a:lvl1pPr>
          </a:lstStyle>
          <a:p>
            <a:fld id="{7F5D2E65-3679-47D4-97E2-DE1AB93850CE}" type="slidenum">
              <a:rPr lang="en-US" smtClean="0"/>
              <a:pPr/>
              <a:t>‹#›</a:t>
            </a:fld>
            <a:endParaRPr lang="en-US"/>
          </a:p>
        </p:txBody>
      </p:sp>
    </p:spTree>
    <p:extLst>
      <p:ext uri="{BB962C8B-B14F-4D97-AF65-F5344CB8AC3E}">
        <p14:creationId xmlns:p14="http://schemas.microsoft.com/office/powerpoint/2010/main" val="10547615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6:13:40.999"/>
    </inkml:context>
    <inkml:brush xml:id="br0">
      <inkml:brushProperty name="width" value="0.05292" units="cm"/>
      <inkml:brushProperty name="height" value="0.05292" units="cm"/>
      <inkml:brushProperty name="color" value="#FF0000"/>
    </inkml:brush>
  </inkml:definitions>
  <inkml:trace contextRef="#ctx0" brushRef="#br0">10269 5283 24575,'-19'38'0,"0"-1"0,-11-11 0,2 0 0,13 10 0,-1-3 0,-42-3-945,38 3 1,2 3 944,-7-9 0,0-1 0,-13 26 0,9-16 0,0-3 0,-1-3 106,0 5 0,2-1-106,0-4 0,3 28 0,-19-8 0,25-9 0,-9-5 0,-2-3 0,2-2 0,11 3 0,-1 0 0,-18-3 0,8 27 406,-8-31-406,23 9 0,-20 0 0,27 13 952,-27-18-952,8 13 319,9-8-319,-17-6 0,19 39 0,-22-39 0,19 28 0,-16-19 0,9 10 0,-4-10 0,-8 19 0,0-39 0,20 47 0,-17-47 0,19 28 0,-22-11 0,20-8 0,-18 19 0,32-20 0,-31 9 0,27 0 0,-27-20 0,30 17 0,-19-8 0,19 3 0,-8 8 0,-11-1 0,17-7 0,-17 8 0,11 0 0,8-9 0,-8 20 0,-11-8 0,16 10 0,-27-21 0,31 5 0,-9-8 0,0 2 0,8-2 0,-8-3 0,11-19 0,0 8 0,-22 11 0,16-17 0,-16-5 0,22-16 0,0-42 0,0 6 0,0-12-355,0 17 1,0 1 354,0-1 0,-2-4 0,4 0 0,20-4 0,-20 12 0,2 0 0,29-9 0,-30 5 0,8 11 0,-11 9 0,0 2 0,0-8 0,0 27 709,0-16-709,0 11 0,0 8 0,0-19 0,0 20 0,0-9 0,0-12 0,0 18 0,0-17 0,0 22 0,0 22 0,0-17 0,0 29 0,0-21 0,0 23 0,0-8 0,0 19 0,0-31 0,0 17 0,-11-19 0,8 33 0,-8-6 0,-11 9 0,16-14 0,-16-1 0,22-7 0,0 8 0,0 0 0,-11-9 0,8-2 0,-8 8 0,11-16 0,0 18 0,-11 1 0,9-19 0,-9 16 0,-11-8 0,16-9 0,-16 17 0,22-19 0,-11 0 0,8 19 0,-8-28 0,-11 29 0,17-21 0,-17 1 0,22 19 0,-11-27 0,8 16 0,-8-22 0,11 11 0,0-9 0,0 10 0,11-12 0,-8 0 0,30-12 0,-17 10 0,31-31 0,-19 27 0,29-27 0,-26 19 0,38 1 0,-39-21 0,4 26 0,1 0 0,-5-17 0,28 3 0,-8-3 0,-9 9 0,6-6 0,-33 22 0,-3 0 0,11-11 0,-17 8 0,28-8 0,-30 11 0,8 0 0,-11-22 0,0 16 0,0-16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2A5E92A9-E9A6-4CBA-8924-4EDCE621F4F1}" type="datetimeFigureOut">
              <a:rPr lang="en-US" smtClean="0"/>
              <a:pPr/>
              <a:t>10/25/21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853599F7-A18F-49EF-99DF-6890E6C583E7}" type="slidenum">
              <a:rPr lang="en-US" smtClean="0"/>
              <a:pPr/>
              <a:t>‹#›</a:t>
            </a:fld>
            <a:endParaRPr lang="en-US"/>
          </a:p>
        </p:txBody>
      </p:sp>
    </p:spTree>
    <p:extLst>
      <p:ext uri="{BB962C8B-B14F-4D97-AF65-F5344CB8AC3E}">
        <p14:creationId xmlns:p14="http://schemas.microsoft.com/office/powerpoint/2010/main" val="286675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6</a:t>
            </a:fld>
            <a:endParaRPr lang="vi-VN"/>
          </a:p>
        </p:txBody>
      </p:sp>
    </p:spTree>
    <p:extLst>
      <p:ext uri="{BB962C8B-B14F-4D97-AF65-F5344CB8AC3E}">
        <p14:creationId xmlns:p14="http://schemas.microsoft.com/office/powerpoint/2010/main" val="37150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15</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16</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17</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18</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19</a:t>
            </a:fld>
            <a:endParaRPr lang="vi-VN"/>
          </a:p>
        </p:txBody>
      </p:sp>
    </p:spTree>
    <p:extLst>
      <p:ext uri="{BB962C8B-B14F-4D97-AF65-F5344CB8AC3E}">
        <p14:creationId xmlns:p14="http://schemas.microsoft.com/office/powerpoint/2010/main" val="125585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20</a:t>
            </a:fld>
            <a:endParaRPr lang="vi-VN"/>
          </a:p>
        </p:txBody>
      </p:sp>
    </p:spTree>
    <p:extLst>
      <p:ext uri="{BB962C8B-B14F-4D97-AF65-F5344CB8AC3E}">
        <p14:creationId xmlns:p14="http://schemas.microsoft.com/office/powerpoint/2010/main" val="181000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21</a:t>
            </a:fld>
            <a:endParaRPr lang="vi-VN"/>
          </a:p>
        </p:txBody>
      </p:sp>
    </p:spTree>
    <p:extLst>
      <p:ext uri="{BB962C8B-B14F-4D97-AF65-F5344CB8AC3E}">
        <p14:creationId xmlns:p14="http://schemas.microsoft.com/office/powerpoint/2010/main" val="3497363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22</a:t>
            </a:fld>
            <a:endParaRPr lang="vi-VN"/>
          </a:p>
        </p:txBody>
      </p:sp>
    </p:spTree>
    <p:extLst>
      <p:ext uri="{BB962C8B-B14F-4D97-AF65-F5344CB8AC3E}">
        <p14:creationId xmlns:p14="http://schemas.microsoft.com/office/powerpoint/2010/main" val="285915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24</a:t>
            </a:fld>
            <a:endParaRPr lang="vi-VN"/>
          </a:p>
        </p:txBody>
      </p:sp>
    </p:spTree>
    <p:extLst>
      <p:ext uri="{BB962C8B-B14F-4D97-AF65-F5344CB8AC3E}">
        <p14:creationId xmlns:p14="http://schemas.microsoft.com/office/powerpoint/2010/main" val="378837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25</a:t>
            </a:fld>
            <a:endParaRPr lang="vi-VN"/>
          </a:p>
        </p:txBody>
      </p:sp>
    </p:spTree>
    <p:extLst>
      <p:ext uri="{BB962C8B-B14F-4D97-AF65-F5344CB8AC3E}">
        <p14:creationId xmlns:p14="http://schemas.microsoft.com/office/powerpoint/2010/main" val="125585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r>
              <a:rPr lang="en-US"/>
              <a:t>Có hai loại mã đường chính là </a:t>
            </a:r>
            <a:r>
              <a:rPr lang="en-US" i="1"/>
              <a:t>RZ (Return-to-Zero) và </a:t>
            </a:r>
            <a:r>
              <a:rPr lang="en-US"/>
              <a:t> </a:t>
            </a:r>
            <a:r>
              <a:rPr lang="en-US" i="1"/>
              <a:t>NRZ (Non-Return-to-Zero)</a:t>
            </a:r>
            <a:r>
              <a:rPr lang="en-US"/>
              <a:t>. Với </a:t>
            </a:r>
            <a:r>
              <a:rPr lang="en-US" i="1"/>
              <a:t>mã</a:t>
            </a:r>
            <a:r>
              <a:rPr lang="en-US"/>
              <a:t> </a:t>
            </a:r>
            <a:r>
              <a:rPr lang="en-US" i="1"/>
              <a:t>RZ</a:t>
            </a:r>
            <a:r>
              <a:rPr lang="en-US"/>
              <a:t>, dạng sóng trở về mức điện áp tham chiếu (thường là 0 V) trong một nửa ô bit. </a:t>
            </a:r>
            <a:r>
              <a:rPr lang="en-US" i="1"/>
              <a:t>Mã NRZ</a:t>
            </a:r>
            <a:r>
              <a:rPr lang="en-US"/>
              <a:t> thì không như vậy, tức là không quay trở về mức điện áp tham chiếu. </a:t>
            </a:r>
          </a:p>
          <a:p>
            <a:r>
              <a:rPr lang="en-US"/>
              <a:t>Trong mỗi loại, mã đường lại được phân loại tiếp dựa theo nguyên tắc được dùng để ấn định các mức điện áp để biểu diễn bit PCM. Theo đây, có các loại mã đường phổ biến là: </a:t>
            </a:r>
            <a:r>
              <a:rPr lang="en-US" i="1"/>
              <a:t>Unipolar NRZ</a:t>
            </a:r>
            <a:r>
              <a:rPr lang="en-US"/>
              <a:t> và </a:t>
            </a:r>
            <a:r>
              <a:rPr lang="en-US" i="1"/>
              <a:t>Unipolar RZ</a:t>
            </a:r>
            <a:r>
              <a:rPr lang="en-US"/>
              <a:t>, </a:t>
            </a:r>
            <a:r>
              <a:rPr lang="en-US" i="1"/>
              <a:t>Polar NRZ</a:t>
            </a:r>
            <a:r>
              <a:rPr lang="en-US"/>
              <a:t> và </a:t>
            </a:r>
            <a:r>
              <a:rPr lang="en-US" i="1"/>
              <a:t>Polar RZ</a:t>
            </a:r>
            <a:r>
              <a:rPr lang="en-US"/>
              <a:t>, </a:t>
            </a:r>
            <a:r>
              <a:rPr lang="en-US" i="1"/>
              <a:t>Bipolar NRZ</a:t>
            </a:r>
            <a:r>
              <a:rPr lang="en-US"/>
              <a:t> và </a:t>
            </a:r>
            <a:r>
              <a:rPr lang="en-US" i="1"/>
              <a:t>Bipolar RZ</a:t>
            </a:r>
            <a:r>
              <a:rPr lang="en-US"/>
              <a:t>. Ngoài ra, RZ còn các loại như </a:t>
            </a:r>
            <a:r>
              <a:rPr lang="en-US" i="1"/>
              <a:t>Manchester, HDB3 (High Density Bipolar with maximum of 3 consecutive zero)..., </a:t>
            </a:r>
            <a:r>
              <a:rPr lang="en-US"/>
              <a:t>NRZ còn có loại</a:t>
            </a:r>
            <a:r>
              <a:rPr lang="en-US" i="1"/>
              <a:t> CMI (Coded Mark Inversion)</a:t>
            </a:r>
            <a:r>
              <a:rPr lang="en-US"/>
              <a:t>...</a:t>
            </a:r>
          </a:p>
          <a:p>
            <a:endParaRPr lang="en-US"/>
          </a:p>
        </p:txBody>
      </p:sp>
      <p:sp>
        <p:nvSpPr>
          <p:cNvPr id="109572" name="Slide Number Placeholder 3"/>
          <p:cNvSpPr>
            <a:spLocks noGrp="1"/>
          </p:cNvSpPr>
          <p:nvPr>
            <p:ph type="sldNum" sz="quarter" idx="5"/>
          </p:nvPr>
        </p:nvSpPr>
        <p:spPr>
          <a:noFill/>
        </p:spPr>
        <p:txBody>
          <a:bodyPr/>
          <a:lstStyle/>
          <a:p>
            <a:fld id="{0BDC51D6-D207-4624-81AF-2C1E2AD274DA}" type="slidenum">
              <a:rPr lang="vi-VN" smtClean="0"/>
              <a:pPr/>
              <a:t>7</a:t>
            </a:fld>
            <a:endParaRPr lang="vi-VN"/>
          </a:p>
        </p:txBody>
      </p:sp>
    </p:spTree>
    <p:extLst>
      <p:ext uri="{BB962C8B-B14F-4D97-AF65-F5344CB8AC3E}">
        <p14:creationId xmlns:p14="http://schemas.microsoft.com/office/powerpoint/2010/main" val="65917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27</a:t>
            </a:fld>
            <a:endParaRPr lang="vi-VN"/>
          </a:p>
        </p:txBody>
      </p:sp>
    </p:spTree>
    <p:extLst>
      <p:ext uri="{BB962C8B-B14F-4D97-AF65-F5344CB8AC3E}">
        <p14:creationId xmlns:p14="http://schemas.microsoft.com/office/powerpoint/2010/main" val="1255850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30</a:t>
            </a:fld>
            <a:endParaRPr lang="vi-VN"/>
          </a:p>
        </p:txBody>
      </p:sp>
    </p:spTree>
    <p:extLst>
      <p:ext uri="{BB962C8B-B14F-4D97-AF65-F5344CB8AC3E}">
        <p14:creationId xmlns:p14="http://schemas.microsoft.com/office/powerpoint/2010/main" val="1255850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normAutofit fontScale="92500"/>
          </a:bodyPr>
          <a:lstStyle/>
          <a:p>
            <a:r>
              <a:rPr lang="de-DE" dirty="0"/>
              <a:t>Để biểu diễn tín hiệu số cho phù hợp để truyền qua kênh thông tin, phải thực hiện </a:t>
            </a:r>
            <a:r>
              <a:rPr lang="de-DE" i="1" dirty="0"/>
              <a:t>định dạng tín hiệu số. </a:t>
            </a:r>
            <a:r>
              <a:rPr lang="de-DE" dirty="0"/>
              <a:t>Các bit nhị phân 0 và 1 có thể được biểu diễn dưới nhiều dạng khác nhau gọi là </a:t>
            </a:r>
            <a:r>
              <a:rPr lang="de-DE" i="1" dirty="0"/>
              <a:t>mã đường.</a:t>
            </a:r>
            <a:endParaRPr lang="en-US" dirty="0"/>
          </a:p>
          <a:p>
            <a:r>
              <a:rPr lang="de-DE" dirty="0"/>
              <a:t>Việc lựa chọn loại mã đường nào cho phù hợp phải dựa vào một hoặc nhiều các yếu tố như:</a:t>
            </a:r>
            <a:endParaRPr lang="en-US" dirty="0"/>
          </a:p>
          <a:p>
            <a:r>
              <a:rPr lang="en-US" dirty="0"/>
              <a:t>	- </a:t>
            </a:r>
            <a:r>
              <a:rPr lang="en-US" i="1" dirty="0" err="1"/>
              <a:t>Thành</a:t>
            </a:r>
            <a:r>
              <a:rPr lang="en-US" i="1" dirty="0"/>
              <a:t> </a:t>
            </a:r>
            <a:r>
              <a:rPr lang="en-US" i="1" dirty="0" err="1"/>
              <a:t>phần</a:t>
            </a:r>
            <a:r>
              <a:rPr lang="en-US" i="1" dirty="0"/>
              <a:t> </a:t>
            </a:r>
            <a:r>
              <a:rPr lang="en-US" i="1" dirty="0" err="1"/>
              <a:t>một</a:t>
            </a:r>
            <a:r>
              <a:rPr lang="en-US" i="1" dirty="0"/>
              <a:t> </a:t>
            </a:r>
            <a:r>
              <a:rPr lang="en-US" i="1" dirty="0" err="1"/>
              <a:t>chiều</a:t>
            </a:r>
            <a:r>
              <a:rPr lang="en-US" i="1" dirty="0"/>
              <a:t> DC:</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đường</a:t>
            </a:r>
            <a:r>
              <a:rPr lang="en-US" dirty="0"/>
              <a:t> </a:t>
            </a:r>
            <a:r>
              <a:rPr lang="en-US" dirty="0" err="1"/>
              <a:t>truyền</a:t>
            </a:r>
            <a:r>
              <a:rPr lang="en-US" dirty="0"/>
              <a:t> </a:t>
            </a:r>
            <a:r>
              <a:rPr lang="en-US" dirty="0" err="1"/>
              <a:t>kết</a:t>
            </a:r>
            <a:r>
              <a:rPr lang="en-US" dirty="0"/>
              <a:t> </a:t>
            </a:r>
            <a:r>
              <a:rPr lang="en-US" dirty="0" err="1"/>
              <a:t>nối</a:t>
            </a:r>
            <a:r>
              <a:rPr lang="en-US" dirty="0"/>
              <a:t> AC </a:t>
            </a:r>
            <a:r>
              <a:rPr lang="en-US" dirty="0" err="1"/>
              <a:t>như</a:t>
            </a:r>
            <a:r>
              <a:rPr lang="en-US" dirty="0"/>
              <a:t> </a:t>
            </a:r>
            <a:r>
              <a:rPr lang="en-US" dirty="0" err="1"/>
              <a:t>dùng</a:t>
            </a:r>
            <a:r>
              <a:rPr lang="en-US" dirty="0"/>
              <a:t> </a:t>
            </a:r>
            <a:r>
              <a:rPr lang="en-US" dirty="0" err="1"/>
              <a:t>tụ</a:t>
            </a:r>
            <a:r>
              <a:rPr lang="en-US" dirty="0"/>
              <a:t> </a:t>
            </a:r>
            <a:r>
              <a:rPr lang="en-US" dirty="0" err="1"/>
              <a:t>điện</a:t>
            </a:r>
            <a:r>
              <a:rPr lang="en-US" dirty="0"/>
              <a:t>, </a:t>
            </a:r>
            <a:r>
              <a:rPr lang="en-US" dirty="0" err="1"/>
              <a:t>biến</a:t>
            </a:r>
            <a:r>
              <a:rPr lang="en-US" dirty="0"/>
              <a:t> </a:t>
            </a:r>
            <a:r>
              <a:rPr lang="en-US" dirty="0" err="1"/>
              <a:t>áp</a:t>
            </a:r>
            <a:r>
              <a:rPr lang="en-US" dirty="0"/>
              <a:t>..., </a:t>
            </a:r>
            <a:r>
              <a:rPr lang="en-US" dirty="0" err="1"/>
              <a:t>nếu</a:t>
            </a:r>
            <a:r>
              <a:rPr lang="en-US" dirty="0"/>
              <a:t> </a:t>
            </a:r>
            <a:r>
              <a:rPr lang="en-US" dirty="0" err="1"/>
              <a:t>trong</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có</a:t>
            </a:r>
            <a:r>
              <a:rPr lang="en-US" dirty="0"/>
              <a:t> </a:t>
            </a:r>
            <a:r>
              <a:rPr lang="en-US" dirty="0" err="1"/>
              <a:t>chứa</a:t>
            </a:r>
            <a:r>
              <a:rPr lang="en-US" dirty="0"/>
              <a:t> </a:t>
            </a:r>
            <a:r>
              <a:rPr lang="en-US" dirty="0" err="1"/>
              <a:t>thành</a:t>
            </a:r>
            <a:r>
              <a:rPr lang="en-US" dirty="0"/>
              <a:t> </a:t>
            </a:r>
            <a:r>
              <a:rPr lang="en-US" dirty="0" err="1"/>
              <a:t>phần</a:t>
            </a:r>
            <a:r>
              <a:rPr lang="en-US" dirty="0"/>
              <a:t> DC </a:t>
            </a:r>
            <a:r>
              <a:rPr lang="en-US" dirty="0" err="1"/>
              <a:t>thì</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sẽ</a:t>
            </a:r>
            <a:r>
              <a:rPr lang="en-US" dirty="0"/>
              <a:t> </a:t>
            </a:r>
            <a:r>
              <a:rPr lang="en-US" dirty="0" err="1"/>
              <a:t>bị</a:t>
            </a:r>
            <a:r>
              <a:rPr lang="en-US" dirty="0"/>
              <a:t> </a:t>
            </a:r>
            <a:r>
              <a:rPr lang="en-US" dirty="0" err="1"/>
              <a:t>ngăn</a:t>
            </a:r>
            <a:r>
              <a:rPr lang="en-US" dirty="0"/>
              <a:t> </a:t>
            </a:r>
            <a:r>
              <a:rPr lang="en-US" dirty="0" err="1"/>
              <a:t>lại</a:t>
            </a:r>
            <a:r>
              <a:rPr lang="en-US" dirty="0"/>
              <a:t> </a:t>
            </a:r>
            <a:r>
              <a:rPr lang="en-US" dirty="0" err="1"/>
              <a:t>gây</a:t>
            </a:r>
            <a:r>
              <a:rPr lang="en-US" dirty="0"/>
              <a:t> </a:t>
            </a:r>
            <a:r>
              <a:rPr lang="en-US" dirty="0" err="1"/>
              <a:t>méo</a:t>
            </a:r>
            <a:r>
              <a:rPr lang="en-US" dirty="0"/>
              <a:t> </a:t>
            </a:r>
            <a:r>
              <a:rPr lang="en-US" dirty="0" err="1"/>
              <a:t>tín</a:t>
            </a:r>
            <a:r>
              <a:rPr lang="en-US" dirty="0"/>
              <a:t> </a:t>
            </a:r>
            <a:r>
              <a:rPr lang="en-US" dirty="0" err="1"/>
              <a:t>hiệu</a:t>
            </a:r>
            <a:r>
              <a:rPr lang="en-US" dirty="0"/>
              <a:t> </a:t>
            </a:r>
            <a:r>
              <a:rPr lang="en-US" dirty="0" err="1"/>
              <a:t>thu</a:t>
            </a:r>
            <a:r>
              <a:rPr lang="en-US" dirty="0"/>
              <a:t>. </a:t>
            </a:r>
            <a:r>
              <a:rPr lang="en-US" dirty="0" err="1"/>
              <a:t>Hơn</a:t>
            </a:r>
            <a:r>
              <a:rPr lang="en-US" dirty="0"/>
              <a:t> </a:t>
            </a:r>
            <a:r>
              <a:rPr lang="en-US" dirty="0" err="1"/>
              <a:t>nữa</a:t>
            </a:r>
            <a:r>
              <a:rPr lang="en-US" dirty="0"/>
              <a:t>, </a:t>
            </a:r>
            <a:r>
              <a:rPr lang="en-US" dirty="0" err="1"/>
              <a:t>nếu</a:t>
            </a:r>
            <a:r>
              <a:rPr lang="en-US" dirty="0"/>
              <a:t> </a:t>
            </a:r>
            <a:r>
              <a:rPr lang="en-US" dirty="0" err="1"/>
              <a:t>truyền</a:t>
            </a:r>
            <a:r>
              <a:rPr lang="en-US" dirty="0"/>
              <a:t> qua </a:t>
            </a:r>
            <a:r>
              <a:rPr lang="en-US" dirty="0" err="1"/>
              <a:t>đường</a:t>
            </a:r>
            <a:r>
              <a:rPr lang="en-US" dirty="0"/>
              <a:t> </a:t>
            </a:r>
            <a:r>
              <a:rPr lang="en-US" dirty="0" err="1"/>
              <a:t>truyền</a:t>
            </a:r>
            <a:r>
              <a:rPr lang="en-US" dirty="0"/>
              <a:t> </a:t>
            </a:r>
            <a:r>
              <a:rPr lang="en-US" dirty="0" err="1"/>
              <a:t>bằng</a:t>
            </a:r>
            <a:r>
              <a:rPr lang="en-US" dirty="0"/>
              <a:t> </a:t>
            </a:r>
            <a:r>
              <a:rPr lang="en-US" dirty="0" err="1"/>
              <a:t>kim</a:t>
            </a:r>
            <a:r>
              <a:rPr lang="en-US" dirty="0"/>
              <a:t> </a:t>
            </a:r>
            <a:r>
              <a:rPr lang="en-US" dirty="0" err="1"/>
              <a:t>loại</a:t>
            </a:r>
            <a:r>
              <a:rPr lang="en-US" dirty="0"/>
              <a:t>, </a:t>
            </a:r>
            <a:r>
              <a:rPr lang="en-US" dirty="0" err="1"/>
              <a:t>thành</a:t>
            </a:r>
            <a:r>
              <a:rPr lang="en-US" dirty="0"/>
              <a:t> </a:t>
            </a:r>
            <a:r>
              <a:rPr lang="en-US" dirty="0" err="1"/>
              <a:t>phần</a:t>
            </a:r>
            <a:r>
              <a:rPr lang="en-US" dirty="0"/>
              <a:t> DC </a:t>
            </a:r>
            <a:r>
              <a:rPr lang="en-US" dirty="0" err="1"/>
              <a:t>sẽ</a:t>
            </a:r>
            <a:r>
              <a:rPr lang="en-US" dirty="0"/>
              <a:t> </a:t>
            </a:r>
            <a:r>
              <a:rPr lang="en-US" dirty="0" err="1"/>
              <a:t>làm</a:t>
            </a:r>
            <a:r>
              <a:rPr lang="en-US" dirty="0"/>
              <a:t> </a:t>
            </a:r>
            <a:r>
              <a:rPr lang="en-US" dirty="0" err="1"/>
              <a:t>nóng</a:t>
            </a:r>
            <a:r>
              <a:rPr lang="en-US" dirty="0"/>
              <a:t> </a:t>
            </a:r>
            <a:r>
              <a:rPr lang="en-US" dirty="0" err="1"/>
              <a:t>dây</a:t>
            </a:r>
            <a:r>
              <a:rPr lang="en-US" dirty="0"/>
              <a:t> </a:t>
            </a:r>
            <a:r>
              <a:rPr lang="en-US" dirty="0" err="1"/>
              <a:t>khiến</a:t>
            </a:r>
            <a:r>
              <a:rPr lang="en-US" dirty="0"/>
              <a:t> </a:t>
            </a:r>
            <a:r>
              <a:rPr lang="en-US" dirty="0" err="1"/>
              <a:t>cho</a:t>
            </a:r>
            <a:r>
              <a:rPr lang="en-US" dirty="0"/>
              <a:t> </a:t>
            </a:r>
            <a:r>
              <a:rPr lang="en-US" dirty="0" err="1"/>
              <a:t>suy</a:t>
            </a:r>
            <a:r>
              <a:rPr lang="en-US" dirty="0"/>
              <a:t> </a:t>
            </a:r>
            <a:r>
              <a:rPr lang="en-US" dirty="0" err="1"/>
              <a:t>hao</a:t>
            </a:r>
            <a:r>
              <a:rPr lang="en-US" dirty="0"/>
              <a:t> </a:t>
            </a:r>
            <a:r>
              <a:rPr lang="en-US" dirty="0" err="1"/>
              <a:t>tăng</a:t>
            </a:r>
            <a:r>
              <a:rPr lang="en-US" dirty="0"/>
              <a:t> </a:t>
            </a:r>
            <a:r>
              <a:rPr lang="en-US" dirty="0" err="1"/>
              <a:t>lên</a:t>
            </a:r>
            <a:r>
              <a:rPr lang="en-US" dirty="0"/>
              <a:t>.</a:t>
            </a:r>
          </a:p>
          <a:p>
            <a:r>
              <a:rPr lang="en-US" dirty="0"/>
              <a:t>	- </a:t>
            </a:r>
            <a:r>
              <a:rPr lang="en-US" i="1" dirty="0" err="1"/>
              <a:t>Băng</a:t>
            </a:r>
            <a:r>
              <a:rPr lang="en-US" i="1" dirty="0"/>
              <a:t> </a:t>
            </a:r>
            <a:r>
              <a:rPr lang="en-US" i="1" dirty="0" err="1"/>
              <a:t>thông</a:t>
            </a:r>
            <a:r>
              <a:rPr lang="en-US" i="1" dirty="0"/>
              <a:t>:</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mã</a:t>
            </a:r>
            <a:r>
              <a:rPr lang="en-US" dirty="0"/>
              <a:t> </a:t>
            </a:r>
            <a:r>
              <a:rPr lang="en-US" dirty="0" err="1"/>
              <a:t>đường</a:t>
            </a:r>
            <a:r>
              <a:rPr lang="en-US" dirty="0"/>
              <a:t>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 </a:t>
            </a:r>
            <a:r>
              <a:rPr lang="en-US" dirty="0" err="1"/>
              <a:t>vì</a:t>
            </a:r>
            <a:r>
              <a:rPr lang="en-US" dirty="0"/>
              <a:t> </a:t>
            </a:r>
            <a:r>
              <a:rPr lang="en-US" dirty="0" err="1"/>
              <a:t>sẽ</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băng</a:t>
            </a:r>
            <a:r>
              <a:rPr lang="en-US" dirty="0"/>
              <a:t> </a:t>
            </a:r>
            <a:r>
              <a:rPr lang="en-US" dirty="0" err="1"/>
              <a:t>thông</a:t>
            </a:r>
            <a:r>
              <a:rPr lang="en-US" dirty="0"/>
              <a:t>.</a:t>
            </a:r>
          </a:p>
          <a:p>
            <a:r>
              <a:rPr lang="en-US" dirty="0"/>
              <a:t>	- </a:t>
            </a:r>
            <a:r>
              <a:rPr lang="en-US" i="1" dirty="0" err="1"/>
              <a:t>Tỷ</a:t>
            </a:r>
            <a:r>
              <a:rPr lang="en-US" i="1" dirty="0"/>
              <a:t> </a:t>
            </a:r>
            <a:r>
              <a:rPr lang="en-US" i="1" dirty="0" err="1"/>
              <a:t>lệ</a:t>
            </a:r>
            <a:r>
              <a:rPr lang="en-US" i="1" dirty="0"/>
              <a:t> </a:t>
            </a:r>
            <a:r>
              <a:rPr lang="en-US" i="1" dirty="0" err="1"/>
              <a:t>lỗi</a:t>
            </a:r>
            <a:r>
              <a:rPr lang="en-US" i="1" dirty="0"/>
              <a:t> bit BER (Bit Error Rate):</a:t>
            </a:r>
            <a:r>
              <a:rPr lang="en-US" dirty="0"/>
              <a:t> BER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số</a:t>
            </a:r>
            <a:r>
              <a:rPr lang="en-US" dirty="0"/>
              <a:t> bit </a:t>
            </a:r>
            <a:r>
              <a:rPr lang="en-US" dirty="0" err="1"/>
              <a:t>thu</a:t>
            </a:r>
            <a:r>
              <a:rPr lang="en-US" dirty="0"/>
              <a:t> </a:t>
            </a:r>
            <a:r>
              <a:rPr lang="en-US" dirty="0" err="1"/>
              <a:t>bị</a:t>
            </a:r>
            <a:r>
              <a:rPr lang="en-US" dirty="0"/>
              <a:t> </a:t>
            </a:r>
            <a:r>
              <a:rPr lang="en-US" dirty="0" err="1"/>
              <a:t>lỗi</a:t>
            </a:r>
            <a:r>
              <a:rPr lang="en-US" dirty="0"/>
              <a:t> </a:t>
            </a:r>
            <a:r>
              <a:rPr lang="en-US" dirty="0" err="1"/>
              <a:t>trên</a:t>
            </a:r>
            <a:r>
              <a:rPr lang="en-US" dirty="0"/>
              <a:t> </a:t>
            </a:r>
            <a:r>
              <a:rPr lang="en-US" dirty="0" err="1"/>
              <a:t>tổng</a:t>
            </a:r>
            <a:r>
              <a:rPr lang="en-US" dirty="0"/>
              <a:t> </a:t>
            </a:r>
            <a:r>
              <a:rPr lang="en-US" dirty="0" err="1"/>
              <a:t>số</a:t>
            </a:r>
            <a:r>
              <a:rPr lang="en-US" dirty="0"/>
              <a:t> bit </a:t>
            </a:r>
            <a:r>
              <a:rPr lang="en-US" dirty="0" err="1"/>
              <a:t>truyền</a:t>
            </a:r>
            <a:r>
              <a:rPr lang="en-US" dirty="0"/>
              <a:t> </a:t>
            </a:r>
            <a:r>
              <a:rPr lang="en-US" dirty="0" err="1"/>
              <a:t>đi</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a:t>
            </a:r>
            <a:r>
              <a:rPr lang="en-US" dirty="0" err="1"/>
              <a:t>Rõ</a:t>
            </a:r>
            <a:r>
              <a:rPr lang="en-US" dirty="0"/>
              <a:t> </a:t>
            </a:r>
            <a:r>
              <a:rPr lang="en-US" dirty="0" err="1"/>
              <a:t>ràng</a:t>
            </a:r>
            <a:r>
              <a:rPr lang="en-US" dirty="0"/>
              <a:t> BER </a:t>
            </a:r>
            <a:r>
              <a:rPr lang="en-US" dirty="0" err="1"/>
              <a:t>càng</a:t>
            </a:r>
            <a:r>
              <a:rPr lang="en-US" dirty="0"/>
              <a:t> </a:t>
            </a:r>
            <a:r>
              <a:rPr lang="en-US" dirty="0" err="1"/>
              <a:t>nhỏ</a:t>
            </a:r>
            <a:r>
              <a:rPr lang="en-US" dirty="0"/>
              <a:t> </a:t>
            </a:r>
            <a:r>
              <a:rPr lang="en-US" dirty="0" err="1"/>
              <a:t>càng</a:t>
            </a:r>
            <a:r>
              <a:rPr lang="en-US" dirty="0"/>
              <a:t> </a:t>
            </a:r>
            <a:r>
              <a:rPr lang="en-US" dirty="0" err="1"/>
              <a:t>tốt</a:t>
            </a:r>
            <a:r>
              <a:rPr lang="en-US" dirty="0"/>
              <a:t>.</a:t>
            </a:r>
          </a:p>
          <a:p>
            <a:r>
              <a:rPr lang="en-US" dirty="0"/>
              <a:t>	- </a:t>
            </a:r>
            <a:r>
              <a:rPr lang="en-US" i="1" dirty="0" err="1"/>
              <a:t>Tính</a:t>
            </a:r>
            <a:r>
              <a:rPr lang="en-US" i="1" dirty="0"/>
              <a:t> </a:t>
            </a:r>
            <a:r>
              <a:rPr lang="en-US" i="1" dirty="0" err="1"/>
              <a:t>trong</a:t>
            </a:r>
            <a:r>
              <a:rPr lang="en-US" i="1" dirty="0"/>
              <a:t> </a:t>
            </a:r>
            <a:r>
              <a:rPr lang="en-US" i="1" dirty="0" err="1"/>
              <a:t>suốt</a:t>
            </a:r>
            <a:r>
              <a:rPr lang="en-US" i="1" dirty="0"/>
              <a:t> (</a:t>
            </a:r>
            <a:r>
              <a:rPr lang="en-US" i="1" dirty="0" err="1"/>
              <a:t>transparancy</a:t>
            </a:r>
            <a:r>
              <a:rPr lang="en-US" i="1" dirty="0"/>
              <a:t>):</a:t>
            </a:r>
            <a:r>
              <a:rPr lang="en-US" dirty="0"/>
              <a:t> </a:t>
            </a:r>
            <a:r>
              <a:rPr lang="en-US" dirty="0" err="1"/>
              <a:t>Đó</a:t>
            </a:r>
            <a:r>
              <a:rPr lang="en-US" dirty="0"/>
              <a:t> </a:t>
            </a:r>
            <a:r>
              <a:rPr lang="en-US" dirty="0" err="1"/>
              <a:t>là</a:t>
            </a:r>
            <a:r>
              <a:rPr lang="en-US" dirty="0"/>
              <a:t> </a:t>
            </a:r>
            <a:r>
              <a:rPr lang="en-US" dirty="0" err="1"/>
              <a:t>đặc</a:t>
            </a:r>
            <a:r>
              <a:rPr lang="en-US" dirty="0"/>
              <a:t> </a:t>
            </a:r>
            <a:r>
              <a:rPr lang="en-US" dirty="0" err="1"/>
              <a:t>tính</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bit, </a:t>
            </a:r>
            <a:r>
              <a:rPr lang="en-US" dirty="0" err="1"/>
              <a:t>một</a:t>
            </a:r>
            <a:r>
              <a:rPr lang="en-US" dirty="0"/>
              <a:t> </a:t>
            </a:r>
            <a:r>
              <a:rPr lang="en-US" dirty="0" err="1"/>
              <a:t>nhóm</a:t>
            </a:r>
            <a:r>
              <a:rPr lang="en-US" dirty="0"/>
              <a:t> bit </a:t>
            </a:r>
            <a:r>
              <a:rPr lang="en-US" dirty="0" err="1"/>
              <a:t>nào</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đi</a:t>
            </a:r>
            <a:r>
              <a:rPr lang="en-US" dirty="0"/>
              <a:t> </a:t>
            </a:r>
            <a:r>
              <a:rPr lang="en-US" dirty="0" err="1"/>
              <a:t>và</a:t>
            </a:r>
            <a:r>
              <a:rPr lang="en-US" dirty="0"/>
              <a:t> </a:t>
            </a:r>
            <a:r>
              <a:rPr lang="en-US" dirty="0" err="1"/>
              <a:t>nhận</a:t>
            </a:r>
            <a:r>
              <a:rPr lang="en-US" dirty="0"/>
              <a:t> </a:t>
            </a:r>
            <a:r>
              <a:rPr lang="en-US" dirty="0" err="1"/>
              <a:t>lại</a:t>
            </a:r>
            <a:r>
              <a:rPr lang="en-US" dirty="0"/>
              <a:t> </a:t>
            </a:r>
            <a:r>
              <a:rPr lang="en-US" dirty="0" err="1"/>
              <a:t>được</a:t>
            </a:r>
            <a:r>
              <a:rPr lang="en-US" dirty="0"/>
              <a:t>. </a:t>
            </a:r>
            <a:r>
              <a:rPr lang="en-US" dirty="0" err="1"/>
              <a:t>Nếu</a:t>
            </a:r>
            <a:r>
              <a:rPr lang="en-US" dirty="0"/>
              <a:t> </a:t>
            </a:r>
            <a:r>
              <a:rPr lang="en-US" dirty="0" err="1"/>
              <a:t>mã</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trong</a:t>
            </a:r>
            <a:r>
              <a:rPr lang="en-US" dirty="0"/>
              <a:t> </a:t>
            </a:r>
            <a:r>
              <a:rPr lang="en-US" dirty="0" err="1"/>
              <a:t>suốt</a:t>
            </a:r>
            <a:r>
              <a:rPr lang="en-US" dirty="0"/>
              <a:t> </a:t>
            </a:r>
            <a:r>
              <a:rPr lang="en-US" dirty="0" err="1"/>
              <a:t>thì</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nhóm</a:t>
            </a:r>
            <a:r>
              <a:rPr lang="en-US" dirty="0"/>
              <a:t> bit hay </a:t>
            </a:r>
            <a:r>
              <a:rPr lang="en-US" dirty="0" err="1"/>
              <a:t>một</a:t>
            </a:r>
            <a:r>
              <a:rPr lang="en-US" dirty="0"/>
              <a:t> </a:t>
            </a:r>
            <a:r>
              <a:rPr lang="en-US" dirty="0" err="1"/>
              <a:t>ký</a:t>
            </a:r>
            <a:r>
              <a:rPr lang="en-US" dirty="0"/>
              <a:t> </a:t>
            </a:r>
            <a:r>
              <a:rPr lang="en-US" dirty="0" err="1"/>
              <a:t>tự</a:t>
            </a:r>
            <a:r>
              <a:rPr lang="en-US" dirty="0"/>
              <a:t> </a:t>
            </a:r>
            <a:r>
              <a:rPr lang="en-US" dirty="0" err="1"/>
              <a:t>nào</a:t>
            </a:r>
            <a:r>
              <a:rPr lang="en-US" dirty="0"/>
              <a:t> </a:t>
            </a:r>
            <a:r>
              <a:rPr lang="en-US" dirty="0" err="1"/>
              <a:t>đó</a:t>
            </a:r>
            <a:r>
              <a:rPr lang="en-US" dirty="0"/>
              <a:t> </a:t>
            </a:r>
            <a:r>
              <a:rPr lang="en-US" dirty="0" err="1"/>
              <a:t>bị</a:t>
            </a:r>
            <a:r>
              <a:rPr lang="en-US" dirty="0"/>
              <a:t> </a:t>
            </a:r>
            <a:r>
              <a:rPr lang="en-US" dirty="0" err="1"/>
              <a:t>chặn</a:t>
            </a:r>
            <a:r>
              <a:rPr lang="en-US" dirty="0"/>
              <a:t> </a:t>
            </a:r>
            <a:r>
              <a:rPr lang="en-US" dirty="0" err="1"/>
              <a:t>lại</a:t>
            </a:r>
            <a:r>
              <a:rPr lang="en-US" dirty="0"/>
              <a:t> </a:t>
            </a:r>
            <a:r>
              <a:rPr lang="en-US" dirty="0" err="1"/>
              <a:t>tại</a:t>
            </a:r>
            <a:r>
              <a:rPr lang="en-US" dirty="0"/>
              <a:t> </a:t>
            </a:r>
            <a:r>
              <a:rPr lang="en-US" dirty="0" err="1"/>
              <a:t>một</a:t>
            </a:r>
            <a:r>
              <a:rPr lang="en-US" dirty="0"/>
              <a:t> </a:t>
            </a:r>
            <a:r>
              <a:rPr lang="en-US" dirty="0" err="1"/>
              <a:t>trạm</a:t>
            </a:r>
            <a:r>
              <a:rPr lang="en-US" dirty="0"/>
              <a:t> </a:t>
            </a:r>
            <a:r>
              <a:rPr lang="en-US" dirty="0" err="1"/>
              <a:t>thu</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không</a:t>
            </a:r>
            <a:r>
              <a:rPr lang="en-US" dirty="0"/>
              <a:t> </a:t>
            </a:r>
            <a:r>
              <a:rPr lang="en-US" dirty="0" err="1"/>
              <a:t>đến</a:t>
            </a:r>
            <a:r>
              <a:rPr lang="en-US" dirty="0"/>
              <a:t> </a:t>
            </a:r>
            <a:r>
              <a:rPr lang="en-US" dirty="0" err="1"/>
              <a:t>được</a:t>
            </a:r>
            <a:r>
              <a:rPr lang="en-US" dirty="0"/>
              <a:t> </a:t>
            </a:r>
            <a:r>
              <a:rPr lang="en-US" dirty="0" err="1"/>
              <a:t>đích</a:t>
            </a:r>
            <a:r>
              <a:rPr lang="en-US" dirty="0"/>
              <a:t> </a:t>
            </a:r>
            <a:r>
              <a:rPr lang="en-US" dirty="0" err="1"/>
              <a:t>cuối</a:t>
            </a:r>
            <a:r>
              <a:rPr lang="en-US" dirty="0"/>
              <a:t> </a:t>
            </a:r>
            <a:r>
              <a:rPr lang="en-US" dirty="0" err="1"/>
              <a:t>cùng</a:t>
            </a:r>
            <a:r>
              <a:rPr lang="en-US" dirty="0"/>
              <a:t>, </a:t>
            </a:r>
            <a:r>
              <a:rPr lang="en-US" dirty="0" err="1"/>
              <a:t>hoặc</a:t>
            </a:r>
            <a:r>
              <a:rPr lang="en-US" dirty="0"/>
              <a:t> </a:t>
            </a:r>
            <a:r>
              <a:rPr lang="en-US" dirty="0" err="1"/>
              <a:t>có</a:t>
            </a:r>
            <a:r>
              <a:rPr lang="en-US" dirty="0"/>
              <a:t> </a:t>
            </a:r>
            <a:r>
              <a:rPr lang="en-US" dirty="0" err="1"/>
              <a:t>thể</a:t>
            </a:r>
            <a:r>
              <a:rPr lang="en-US" dirty="0"/>
              <a:t> </a:t>
            </a:r>
            <a:r>
              <a:rPr lang="en-US" dirty="0" err="1"/>
              <a:t>một</a:t>
            </a:r>
            <a:r>
              <a:rPr lang="en-US" dirty="0"/>
              <a:t> </a:t>
            </a:r>
            <a:r>
              <a:rPr lang="en-US" dirty="0" err="1"/>
              <a:t>dòng</a:t>
            </a:r>
            <a:r>
              <a:rPr lang="en-US" dirty="0"/>
              <a:t> bit </a:t>
            </a:r>
            <a:r>
              <a:rPr lang="en-US" dirty="0" err="1"/>
              <a:t>nào</a:t>
            </a:r>
            <a:r>
              <a:rPr lang="en-US" dirty="0"/>
              <a:t> </a:t>
            </a:r>
            <a:r>
              <a:rPr lang="en-US" dirty="0" err="1"/>
              <a:t>đó</a:t>
            </a:r>
            <a:r>
              <a:rPr lang="en-US" dirty="0"/>
              <a:t> </a:t>
            </a:r>
            <a:r>
              <a:rPr lang="en-US" dirty="0" err="1"/>
              <a:t>bị</a:t>
            </a:r>
            <a:r>
              <a:rPr lang="en-US" dirty="0"/>
              <a:t> </a:t>
            </a:r>
            <a:r>
              <a:rPr lang="en-US" dirty="0" err="1"/>
              <a:t>mất</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a:t>
            </a:r>
          </a:p>
          <a:p>
            <a:r>
              <a:rPr lang="en-US" dirty="0"/>
              <a:t>	- </a:t>
            </a:r>
            <a:r>
              <a:rPr lang="en-US" i="1" dirty="0" err="1"/>
              <a:t>Khả</a:t>
            </a:r>
            <a:r>
              <a:rPr lang="en-US" i="1" dirty="0"/>
              <a:t> </a:t>
            </a:r>
            <a:r>
              <a:rPr lang="en-US" i="1" dirty="0" err="1"/>
              <a:t>năng</a:t>
            </a:r>
            <a:r>
              <a:rPr lang="en-US" i="1" dirty="0"/>
              <a:t> </a:t>
            </a:r>
            <a:r>
              <a:rPr lang="en-US" i="1" dirty="0" err="1"/>
              <a:t>dễ</a:t>
            </a:r>
            <a:r>
              <a:rPr lang="en-US" i="1" dirty="0"/>
              <a:t> </a:t>
            </a:r>
            <a:r>
              <a:rPr lang="en-US" i="1" dirty="0" err="1"/>
              <a:t>dàng</a:t>
            </a:r>
            <a:r>
              <a:rPr lang="en-US" i="1" dirty="0"/>
              <a:t> </a:t>
            </a:r>
            <a:r>
              <a:rPr lang="en-US" i="1" dirty="0" err="1"/>
              <a:t>khôi</a:t>
            </a:r>
            <a:r>
              <a:rPr lang="en-US" i="1" dirty="0"/>
              <a:t> </a:t>
            </a:r>
            <a:r>
              <a:rPr lang="en-US" i="1" dirty="0" err="1"/>
              <a:t>phục</a:t>
            </a:r>
            <a:r>
              <a:rPr lang="en-US" i="1" dirty="0"/>
              <a:t> </a:t>
            </a:r>
            <a:r>
              <a:rPr lang="en-US" i="1" dirty="0" err="1"/>
              <a:t>đồng</a:t>
            </a:r>
            <a:r>
              <a:rPr lang="en-US" i="1" dirty="0"/>
              <a:t> </a:t>
            </a:r>
            <a:r>
              <a:rPr lang="en-US" i="1" dirty="0" err="1"/>
              <a:t>hồ</a:t>
            </a:r>
            <a:r>
              <a:rPr lang="en-US" i="1" dirty="0"/>
              <a:t>: </a:t>
            </a:r>
            <a:r>
              <a:rPr lang="en-US" dirty="0" err="1"/>
              <a:t>Một</a:t>
            </a:r>
            <a:r>
              <a:rPr lang="en-US" dirty="0"/>
              <a:t> </a:t>
            </a:r>
            <a:r>
              <a:rPr lang="en-US" dirty="0" err="1"/>
              <a:t>ưu</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thông</a:t>
            </a:r>
            <a:r>
              <a:rPr lang="en-US" dirty="0"/>
              <a:t> tin </a:t>
            </a:r>
            <a:r>
              <a:rPr lang="en-US" dirty="0" err="1"/>
              <a:t>số</a:t>
            </a:r>
            <a:r>
              <a:rPr lang="en-US" dirty="0"/>
              <a:t> so </a:t>
            </a:r>
            <a:r>
              <a:rPr lang="en-US" dirty="0" err="1"/>
              <a:t>với</a:t>
            </a:r>
            <a:r>
              <a:rPr lang="en-US" dirty="0"/>
              <a:t> </a:t>
            </a:r>
            <a:r>
              <a:rPr lang="en-US" dirty="0" err="1"/>
              <a:t>thông</a:t>
            </a:r>
            <a:r>
              <a:rPr lang="en-US" dirty="0"/>
              <a:t> tin </a:t>
            </a:r>
            <a:r>
              <a:rPr lang="en-US" dirty="0" err="1"/>
              <a:t>tương</a:t>
            </a:r>
            <a:r>
              <a:rPr lang="en-US" dirty="0"/>
              <a:t> </a:t>
            </a:r>
            <a:r>
              <a:rPr lang="en-US" dirty="0" err="1"/>
              <a:t>tự</a:t>
            </a:r>
            <a:r>
              <a:rPr lang="en-US" dirty="0"/>
              <a:t> </a:t>
            </a:r>
            <a:r>
              <a:rPr lang="en-US" dirty="0" err="1"/>
              <a:t>là</a:t>
            </a:r>
            <a:r>
              <a:rPr lang="en-US" dirty="0"/>
              <a:t> </a:t>
            </a:r>
            <a:r>
              <a:rPr lang="en-US" dirty="0" err="1"/>
              <a:t>khả</a:t>
            </a:r>
            <a:r>
              <a:rPr lang="en-US" dirty="0"/>
              <a:t> </a:t>
            </a:r>
            <a:r>
              <a:rPr lang="en-US" dirty="0" err="1"/>
              <a:t>năng</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tại</a:t>
            </a:r>
            <a:r>
              <a:rPr lang="en-US" dirty="0"/>
              <a:t> </a:t>
            </a:r>
            <a:r>
              <a:rPr lang="en-US" dirty="0" err="1"/>
              <a:t>các</a:t>
            </a:r>
            <a:r>
              <a:rPr lang="en-US" dirty="0"/>
              <a:t> </a:t>
            </a:r>
            <a:r>
              <a:rPr lang="en-US" dirty="0" err="1"/>
              <a:t>trạm</a:t>
            </a:r>
            <a:r>
              <a:rPr lang="en-US" dirty="0"/>
              <a:t> </a:t>
            </a:r>
            <a:r>
              <a:rPr lang="en-US" dirty="0" err="1"/>
              <a:t>lặp</a:t>
            </a:r>
            <a:r>
              <a:rPr lang="en-US" dirty="0"/>
              <a:t> </a:t>
            </a:r>
            <a:r>
              <a:rPr lang="en-US" dirty="0" err="1"/>
              <a:t>trên</a:t>
            </a:r>
            <a:r>
              <a:rPr lang="en-US" dirty="0"/>
              <a:t> </a:t>
            </a:r>
            <a:r>
              <a:rPr lang="en-US" dirty="0" err="1"/>
              <a:t>đường</a:t>
            </a:r>
            <a:r>
              <a:rPr lang="en-US" dirty="0"/>
              <a:t> </a:t>
            </a:r>
            <a:r>
              <a:rPr lang="en-US" dirty="0" err="1"/>
              <a:t>truyền</a:t>
            </a:r>
            <a:r>
              <a:rPr lang="en-US" dirty="0"/>
              <a:t>, </a:t>
            </a:r>
            <a:r>
              <a:rPr lang="en-US" dirty="0" err="1"/>
              <a:t>làm</a:t>
            </a:r>
            <a:r>
              <a:rPr lang="en-US" dirty="0"/>
              <a:t> </a:t>
            </a:r>
            <a:r>
              <a:rPr lang="en-US" dirty="0" err="1"/>
              <a:t>cho</a:t>
            </a:r>
            <a:r>
              <a:rPr lang="en-US" dirty="0"/>
              <a:t> </a:t>
            </a:r>
            <a:r>
              <a:rPr lang="en-US" dirty="0" err="1"/>
              <a:t>chất</a:t>
            </a:r>
            <a:r>
              <a:rPr lang="en-US" dirty="0"/>
              <a:t> </a:t>
            </a:r>
            <a:r>
              <a:rPr lang="en-US" dirty="0" err="1"/>
              <a:t>lượng</a:t>
            </a:r>
            <a:r>
              <a:rPr lang="en-US" dirty="0"/>
              <a:t> </a:t>
            </a:r>
            <a:r>
              <a:rPr lang="en-US" dirty="0" err="1"/>
              <a:t>tín</a:t>
            </a:r>
            <a:r>
              <a:rPr lang="en-US" dirty="0"/>
              <a:t> </a:t>
            </a:r>
            <a:r>
              <a:rPr lang="en-US" dirty="0" err="1"/>
              <a:t>hiệu</a:t>
            </a:r>
            <a:r>
              <a:rPr lang="en-US" dirty="0"/>
              <a:t> </a:t>
            </a:r>
            <a:r>
              <a:rPr lang="en-US" dirty="0" err="1"/>
              <a:t>số</a:t>
            </a:r>
            <a:r>
              <a:rPr lang="en-US" dirty="0"/>
              <a:t> </a:t>
            </a:r>
            <a:r>
              <a:rPr lang="en-US" dirty="0" err="1"/>
              <a:t>không</a:t>
            </a:r>
            <a:r>
              <a:rPr lang="en-US" dirty="0"/>
              <a:t> </a:t>
            </a:r>
            <a:r>
              <a:rPr lang="en-US" dirty="0" err="1"/>
              <a:t>bị</a:t>
            </a:r>
            <a:r>
              <a:rPr lang="en-US" dirty="0"/>
              <a:t> </a:t>
            </a:r>
            <a:r>
              <a:rPr lang="en-US" dirty="0" err="1"/>
              <a:t>suy</a:t>
            </a:r>
            <a:r>
              <a:rPr lang="en-US" dirty="0"/>
              <a:t> </a:t>
            </a:r>
            <a:r>
              <a:rPr lang="en-US" dirty="0" err="1"/>
              <a:t>giảm</a:t>
            </a:r>
            <a:r>
              <a:rPr lang="en-US" dirty="0"/>
              <a:t> </a:t>
            </a:r>
            <a:r>
              <a:rPr lang="en-US" dirty="0" err="1"/>
              <a:t>theo</a:t>
            </a:r>
            <a:r>
              <a:rPr lang="en-US" dirty="0"/>
              <a:t> </a:t>
            </a:r>
            <a:r>
              <a:rPr lang="en-US" dirty="0" err="1"/>
              <a:t>khoảng</a:t>
            </a:r>
            <a:r>
              <a:rPr lang="en-US" dirty="0"/>
              <a:t> </a:t>
            </a:r>
            <a:r>
              <a:rPr lang="en-US" dirty="0" err="1"/>
              <a:t>cách</a:t>
            </a:r>
            <a:r>
              <a:rPr lang="en-US" dirty="0"/>
              <a:t>. Hai </a:t>
            </a:r>
            <a:r>
              <a:rPr lang="en-US" dirty="0" err="1"/>
              <a:t>công</a:t>
            </a:r>
            <a:r>
              <a:rPr lang="en-US" dirty="0"/>
              <a:t> </a:t>
            </a:r>
            <a:r>
              <a:rPr lang="en-US" dirty="0" err="1"/>
              <a:t>việc</a:t>
            </a:r>
            <a:r>
              <a:rPr lang="en-US" dirty="0"/>
              <a:t> </a:t>
            </a:r>
            <a:r>
              <a:rPr lang="en-US" dirty="0" err="1"/>
              <a:t>chính</a:t>
            </a:r>
            <a:r>
              <a:rPr lang="en-US" dirty="0"/>
              <a:t> </a:t>
            </a:r>
            <a:r>
              <a:rPr lang="en-US" dirty="0" err="1"/>
              <a:t>của</a:t>
            </a:r>
            <a:r>
              <a:rPr lang="en-US" dirty="0"/>
              <a:t> </a:t>
            </a:r>
            <a:r>
              <a:rPr lang="en-US" dirty="0" err="1"/>
              <a:t>trạm</a:t>
            </a:r>
            <a:r>
              <a:rPr lang="en-US" dirty="0"/>
              <a:t> </a:t>
            </a:r>
            <a:r>
              <a:rPr lang="en-US" dirty="0" err="1"/>
              <a:t>lặp</a:t>
            </a:r>
            <a:r>
              <a:rPr lang="en-US" dirty="0"/>
              <a:t> </a:t>
            </a:r>
            <a:r>
              <a:rPr lang="en-US" dirty="0" err="1"/>
              <a:t>là</a:t>
            </a:r>
            <a:r>
              <a:rPr lang="en-US" dirty="0"/>
              <a:t> </a:t>
            </a:r>
            <a:r>
              <a:rPr lang="en-US" dirty="0" err="1"/>
              <a:t>khuếch</a:t>
            </a:r>
            <a:r>
              <a:rPr lang="en-US" dirty="0"/>
              <a:t> </a:t>
            </a:r>
            <a:r>
              <a:rPr lang="en-US" dirty="0" err="1"/>
              <a:t>đại</a:t>
            </a:r>
            <a:r>
              <a:rPr lang="en-US" dirty="0"/>
              <a:t> </a:t>
            </a:r>
            <a:r>
              <a:rPr lang="en-US" dirty="0" err="1"/>
              <a:t>biên</a:t>
            </a:r>
            <a:r>
              <a:rPr lang="en-US" dirty="0"/>
              <a:t> </a:t>
            </a:r>
            <a:r>
              <a:rPr lang="en-US" dirty="0" err="1"/>
              <a:t>độ</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tín</a:t>
            </a:r>
            <a:r>
              <a:rPr lang="en-US" dirty="0"/>
              <a:t> </a:t>
            </a:r>
            <a:r>
              <a:rPr lang="en-US" dirty="0" err="1"/>
              <a:t>hiệu</a:t>
            </a:r>
            <a:r>
              <a:rPr lang="en-US" dirty="0"/>
              <a:t> </a:t>
            </a:r>
            <a:r>
              <a:rPr lang="en-US" dirty="0" err="1"/>
              <a:t>đồng</a:t>
            </a:r>
            <a:r>
              <a:rPr lang="en-US" dirty="0"/>
              <a:t> </a:t>
            </a:r>
            <a:r>
              <a:rPr lang="en-US" dirty="0" err="1"/>
              <a:t>hồ</a:t>
            </a:r>
            <a:r>
              <a:rPr lang="en-US" dirty="0"/>
              <a:t> ở </a:t>
            </a:r>
            <a:r>
              <a:rPr lang="en-US" dirty="0" err="1"/>
              <a:t>tại</a:t>
            </a:r>
            <a:r>
              <a:rPr lang="en-US" dirty="0"/>
              <a:t> </a:t>
            </a:r>
            <a:r>
              <a:rPr lang="en-US" dirty="0" err="1"/>
              <a:t>tốc</a:t>
            </a:r>
            <a:r>
              <a:rPr lang="en-US" dirty="0"/>
              <a:t> </a:t>
            </a:r>
            <a:r>
              <a:rPr lang="en-US" dirty="0" err="1"/>
              <a:t>độ</a:t>
            </a:r>
            <a:r>
              <a:rPr lang="en-US" dirty="0"/>
              <a:t> bit </a:t>
            </a:r>
            <a:r>
              <a:rPr lang="en-US" dirty="0" err="1"/>
              <a:t>để</a:t>
            </a:r>
            <a:r>
              <a:rPr lang="en-US" dirty="0"/>
              <a:t> </a:t>
            </a:r>
            <a:r>
              <a:rPr lang="en-US" dirty="0" err="1"/>
              <a:t>tín</a:t>
            </a:r>
            <a:r>
              <a:rPr lang="en-US" dirty="0"/>
              <a:t> </a:t>
            </a:r>
            <a:r>
              <a:rPr lang="en-US" dirty="0" err="1"/>
              <a:t>hiệu</a:t>
            </a:r>
            <a:r>
              <a:rPr lang="en-US" dirty="0"/>
              <a:t> </a:t>
            </a:r>
            <a:r>
              <a:rPr lang="en-US" dirty="0" err="1"/>
              <a:t>đến</a:t>
            </a:r>
            <a:r>
              <a:rPr lang="en-US" dirty="0"/>
              <a:t> </a:t>
            </a:r>
            <a:r>
              <a:rPr lang="en-US" dirty="0" err="1"/>
              <a:t>trạm</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lấy</a:t>
            </a:r>
            <a:r>
              <a:rPr lang="en-US" dirty="0"/>
              <a:t> </a:t>
            </a:r>
            <a:r>
              <a:rPr lang="en-US" dirty="0" err="1"/>
              <a:t>mẫu</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thích</a:t>
            </a:r>
            <a:r>
              <a:rPr lang="en-US" dirty="0"/>
              <a:t> </a:t>
            </a:r>
            <a:r>
              <a:rPr lang="en-US" dirty="0" err="1"/>
              <a:t>hợp</a:t>
            </a:r>
            <a:r>
              <a:rPr lang="en-US" dirty="0"/>
              <a:t>. </a:t>
            </a:r>
          </a:p>
          <a:p>
            <a:r>
              <a:rPr lang="en-US" dirty="0"/>
              <a:t>	- </a:t>
            </a:r>
            <a:r>
              <a:rPr lang="en-US" i="1" dirty="0" err="1"/>
              <a:t>Khả</a:t>
            </a:r>
            <a:r>
              <a:rPr lang="en-US" i="1" dirty="0"/>
              <a:t> </a:t>
            </a:r>
            <a:r>
              <a:rPr lang="en-US" i="1" dirty="0" err="1"/>
              <a:t>năng</a:t>
            </a:r>
            <a:r>
              <a:rPr lang="en-US" i="1" dirty="0"/>
              <a:t> </a:t>
            </a:r>
            <a:r>
              <a:rPr lang="en-US" i="1" dirty="0" err="1"/>
              <a:t>tự</a:t>
            </a:r>
            <a:r>
              <a:rPr lang="en-US" i="1" dirty="0"/>
              <a:t> </a:t>
            </a:r>
            <a:r>
              <a:rPr lang="en-US" i="1" dirty="0" err="1"/>
              <a:t>phát</a:t>
            </a:r>
            <a:r>
              <a:rPr lang="en-US" i="1" dirty="0"/>
              <a:t> </a:t>
            </a:r>
            <a:r>
              <a:rPr lang="en-US" i="1" dirty="0" err="1"/>
              <a:t>hiện</a:t>
            </a:r>
            <a:r>
              <a:rPr lang="en-US" i="1" dirty="0"/>
              <a:t> </a:t>
            </a:r>
            <a:r>
              <a:rPr lang="en-US" i="1" dirty="0" err="1"/>
              <a:t>lỗi</a:t>
            </a:r>
            <a:r>
              <a:rPr lang="en-US" i="1" dirty="0"/>
              <a:t>: </a:t>
            </a:r>
            <a:r>
              <a:rPr lang="en-US" dirty="0"/>
              <a:t>Ở </a:t>
            </a:r>
            <a:r>
              <a:rPr lang="en-US" dirty="0" err="1"/>
              <a:t>đây</a:t>
            </a:r>
            <a:r>
              <a:rPr lang="en-US" dirty="0"/>
              <a:t> </a:t>
            </a:r>
            <a:r>
              <a:rPr lang="en-US" dirty="0" err="1"/>
              <a:t>hiểu</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là</a:t>
            </a:r>
            <a:r>
              <a:rPr lang="en-US" dirty="0"/>
              <a:t> </a:t>
            </a:r>
            <a:r>
              <a:rPr lang="en-US" dirty="0" err="1"/>
              <a:t>căn</a:t>
            </a:r>
            <a:r>
              <a:rPr lang="en-US" dirty="0"/>
              <a:t> </a:t>
            </a:r>
            <a:r>
              <a:rPr lang="en-US" dirty="0" err="1"/>
              <a:t>cứ</a:t>
            </a:r>
            <a:r>
              <a:rPr lang="en-US" dirty="0"/>
              <a:t> </a:t>
            </a:r>
            <a:r>
              <a:rPr lang="en-US" dirty="0" err="1"/>
              <a:t>vào</a:t>
            </a:r>
            <a:r>
              <a:rPr lang="en-US" dirty="0"/>
              <a:t> </a:t>
            </a:r>
            <a:r>
              <a:rPr lang="en-US" dirty="0" err="1"/>
              <a:t>quy</a:t>
            </a:r>
            <a:r>
              <a:rPr lang="en-US" dirty="0"/>
              <a:t> </a:t>
            </a:r>
            <a:r>
              <a:rPr lang="en-US" dirty="0" err="1"/>
              <a:t>luật</a:t>
            </a:r>
            <a:r>
              <a:rPr lang="en-US" dirty="0"/>
              <a:t> </a:t>
            </a:r>
            <a:r>
              <a:rPr lang="en-US" dirty="0" err="1"/>
              <a:t>mã</a:t>
            </a:r>
            <a:r>
              <a:rPr lang="en-US" dirty="0"/>
              <a:t> </a:t>
            </a:r>
            <a:r>
              <a:rPr lang="en-US" dirty="0" err="1"/>
              <a:t>hóa</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đưa</a:t>
            </a:r>
            <a:r>
              <a:rPr lang="en-US" dirty="0"/>
              <a:t> </a:t>
            </a:r>
            <a:r>
              <a:rPr lang="en-US" dirty="0" err="1"/>
              <a:t>thêm</a:t>
            </a:r>
            <a:r>
              <a:rPr lang="en-US" dirty="0"/>
              <a:t> </a:t>
            </a:r>
            <a:r>
              <a:rPr lang="en-US" dirty="0" err="1"/>
              <a:t>độ</a:t>
            </a:r>
            <a:r>
              <a:rPr lang="en-US" dirty="0"/>
              <a:t> </a:t>
            </a:r>
            <a:r>
              <a:rPr lang="en-US" dirty="0" err="1"/>
              <a:t>dư</a:t>
            </a:r>
            <a:r>
              <a:rPr lang="en-US" dirty="0"/>
              <a:t> </a:t>
            </a:r>
            <a:r>
              <a:rPr lang="en-US" dirty="0" err="1"/>
              <a:t>vào</a:t>
            </a:r>
            <a:r>
              <a:rPr lang="en-US" dirty="0"/>
              <a:t> </a:t>
            </a:r>
            <a:r>
              <a:rPr lang="en-US" dirty="0" err="1"/>
              <a:t>mã</a:t>
            </a:r>
            <a:r>
              <a:rPr lang="en-US" dirty="0"/>
              <a:t>.</a:t>
            </a:r>
          </a:p>
          <a:p>
            <a:r>
              <a:rPr lang="en-US" dirty="0"/>
              <a:t>	- </a:t>
            </a:r>
            <a:r>
              <a:rPr lang="en-US" i="1" dirty="0" err="1"/>
              <a:t>Đơn</a:t>
            </a:r>
            <a:r>
              <a:rPr lang="en-US" i="1" dirty="0"/>
              <a:t> </a:t>
            </a:r>
            <a:r>
              <a:rPr lang="en-US" i="1" dirty="0" err="1"/>
              <a:t>giản</a:t>
            </a:r>
            <a:r>
              <a:rPr lang="en-US" i="1" dirty="0"/>
              <a:t> </a:t>
            </a:r>
            <a:r>
              <a:rPr lang="en-US" i="1" dirty="0" err="1"/>
              <a:t>trong</a:t>
            </a:r>
            <a:r>
              <a:rPr lang="en-US" i="1"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mã</a:t>
            </a:r>
            <a:r>
              <a:rPr lang="en-US" i="1" dirty="0"/>
              <a:t> </a:t>
            </a:r>
            <a:r>
              <a:rPr lang="en-US" i="1" dirty="0" err="1"/>
              <a:t>hoá</a:t>
            </a:r>
            <a:r>
              <a:rPr lang="en-US" i="1" dirty="0"/>
              <a:t> </a:t>
            </a:r>
            <a:r>
              <a:rPr lang="en-US" i="1" dirty="0" err="1"/>
              <a:t>và</a:t>
            </a:r>
            <a:r>
              <a:rPr lang="en-US" i="1" dirty="0"/>
              <a:t> </a:t>
            </a:r>
            <a:r>
              <a:rPr lang="en-US" i="1" dirty="0" err="1"/>
              <a:t>giải</a:t>
            </a:r>
            <a:r>
              <a:rPr lang="en-US" i="1" dirty="0"/>
              <a:t> </a:t>
            </a:r>
            <a:r>
              <a:rPr lang="en-US" i="1" dirty="0" err="1"/>
              <a:t>mã</a:t>
            </a:r>
            <a:r>
              <a:rPr lang="en-US" i="1" dirty="0"/>
              <a:t>.</a:t>
            </a:r>
            <a:endParaRPr lang="en-US" dirty="0"/>
          </a:p>
          <a:p>
            <a:endParaRPr lang="en-US" dirty="0"/>
          </a:p>
        </p:txBody>
      </p:sp>
      <p:sp>
        <p:nvSpPr>
          <p:cNvPr id="108548" name="Slide Number Placeholder 3"/>
          <p:cNvSpPr>
            <a:spLocks noGrp="1"/>
          </p:cNvSpPr>
          <p:nvPr>
            <p:ph type="sldNum" sz="quarter" idx="5"/>
          </p:nvPr>
        </p:nvSpPr>
        <p:spPr>
          <a:noFill/>
        </p:spPr>
        <p:txBody>
          <a:bodyPr/>
          <a:lstStyle/>
          <a:p>
            <a:fld id="{42A88519-56C5-40BB-90FC-6ED07140B489}" type="slidenum">
              <a:rPr lang="vi-VN" smtClean="0"/>
              <a:pPr/>
              <a:t>31</a:t>
            </a:fld>
            <a:endParaRPr lang="vi-VN"/>
          </a:p>
        </p:txBody>
      </p:sp>
    </p:spTree>
    <p:extLst>
      <p:ext uri="{BB962C8B-B14F-4D97-AF65-F5344CB8AC3E}">
        <p14:creationId xmlns:p14="http://schemas.microsoft.com/office/powerpoint/2010/main" val="214096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8</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9</a:t>
            </a:fld>
            <a:endParaRPr lang="vi-VN"/>
          </a:p>
        </p:txBody>
      </p:sp>
    </p:spTree>
    <p:extLst>
      <p:ext uri="{BB962C8B-B14F-4D97-AF65-F5344CB8AC3E}">
        <p14:creationId xmlns:p14="http://schemas.microsoft.com/office/powerpoint/2010/main" val="96735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10</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11</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r>
              <a:rPr lang="en-US"/>
              <a:t>. Mã Unipolar RZ có khuyết điểm là chiếm băng thông gấp đôi mã Unipolar NRZ nhưng có ưu điểm là có thành phần đồng hồ f</a:t>
            </a:r>
            <a:r>
              <a:rPr lang="en-US" baseline="-25000"/>
              <a:t>0</a:t>
            </a:r>
            <a:r>
              <a:rPr lang="en-US"/>
              <a:t> = 1/T</a:t>
            </a:r>
            <a:r>
              <a:rPr lang="en-US" baseline="-25000"/>
              <a:t>0</a:t>
            </a:r>
            <a:r>
              <a:rPr lang="en-US"/>
              <a:t> nên có thể khôi phục đồng hồ dễ dàng. Cả mã NRZ và RZ đều có thành phần một chiều DC nên khi truyền qua các kết nối AC thì thành phần DC bị ngăn lại làm cho dạng sóng thu bị méo. Mã Unipolar có ưu điểm là dễ tạo ra (dùng các mạch TTL và CMOS) và nó chỉ yêu cầu một nguồn cung cấp.</a:t>
            </a:r>
          </a:p>
          <a:p>
            <a:endParaRPr lang="en-US"/>
          </a:p>
        </p:txBody>
      </p:sp>
      <p:sp>
        <p:nvSpPr>
          <p:cNvPr id="111620" name="Slide Number Placeholder 3"/>
          <p:cNvSpPr>
            <a:spLocks noGrp="1"/>
          </p:cNvSpPr>
          <p:nvPr>
            <p:ph type="sldNum" sz="quarter" idx="5"/>
          </p:nvPr>
        </p:nvSpPr>
        <p:spPr>
          <a:noFill/>
        </p:spPr>
        <p:txBody>
          <a:bodyPr/>
          <a:lstStyle/>
          <a:p>
            <a:fld id="{F49340CC-9F53-440C-847E-47596107916B}" type="slidenum">
              <a:rPr lang="vi-VN" smtClean="0"/>
              <a:pPr/>
              <a:t>12</a:t>
            </a:fld>
            <a:endParaRPr lang="vi-VN"/>
          </a:p>
        </p:txBody>
      </p:sp>
    </p:spTree>
    <p:extLst>
      <p:ext uri="{BB962C8B-B14F-4D97-AF65-F5344CB8AC3E}">
        <p14:creationId xmlns:p14="http://schemas.microsoft.com/office/powerpoint/2010/main" val="119356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i="1"/>
              <a:t>Mã Unipolar:</a:t>
            </a:r>
            <a:r>
              <a:rPr lang="en-US"/>
              <a:t> bit 1 biểu diễn bởi mức điện áp cao (+V) - gọi là </a:t>
            </a:r>
            <a:r>
              <a:rPr lang="en-US" i="1"/>
              <a:t>mark</a:t>
            </a:r>
            <a:r>
              <a:rPr lang="en-US"/>
              <a:t>, bit 0 biểu diễn bởi mức 0 - gọi là </a:t>
            </a:r>
            <a:r>
              <a:rPr lang="en-US" i="1"/>
              <a:t>space</a:t>
            </a:r>
            <a:r>
              <a:rPr lang="en-US"/>
              <a:t>.</a:t>
            </a:r>
          </a:p>
          <a:p>
            <a:endParaRPr lang="en-US"/>
          </a:p>
        </p:txBody>
      </p:sp>
      <p:sp>
        <p:nvSpPr>
          <p:cNvPr id="110596" name="Slide Number Placeholder 3"/>
          <p:cNvSpPr>
            <a:spLocks noGrp="1"/>
          </p:cNvSpPr>
          <p:nvPr>
            <p:ph type="sldNum" sz="quarter" idx="5"/>
          </p:nvPr>
        </p:nvSpPr>
        <p:spPr>
          <a:noFill/>
        </p:spPr>
        <p:txBody>
          <a:bodyPr/>
          <a:lstStyle/>
          <a:p>
            <a:fld id="{EFF93967-C8BB-428E-AEE5-C1EEE90D9584}" type="slidenum">
              <a:rPr lang="vi-VN" smtClean="0"/>
              <a:pPr/>
              <a:t>13</a:t>
            </a:fld>
            <a:endParaRPr lang="vi-VN"/>
          </a:p>
        </p:txBody>
      </p:sp>
    </p:spTree>
    <p:extLst>
      <p:ext uri="{BB962C8B-B14F-4D97-AF65-F5344CB8AC3E}">
        <p14:creationId xmlns:p14="http://schemas.microsoft.com/office/powerpoint/2010/main" val="372250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r>
              <a:rPr lang="en-US"/>
              <a:t>Ta thấy phổ của mã Polar rất giống phổ của mã Unipolar nên băng thông, méo khi truyền qua kết nối AC và khả năng khôi phục đồng hồ của mã Polar cũng giống mã Unipolar. Ưu điểm của mã Polar so với Unipolar là với cùng tỷ lệ BER, yêu cầu công suất tín hiệu thấp hơn 3 dB và mức ngưỡng quyết định bên thu của mã Polar là 0 V (vì các bit 0 và 1 đối cực nhau). Khuyết điểm của mã Polar so với Unipolar là yêu cầu hai nguồn cung cấp ở hai mức +V và -V. Cả mã Unipolar và Polar đều không có tính trong suốt và không có khả năng tự phát hiện lỗi.</a:t>
            </a:r>
          </a:p>
          <a:p>
            <a:endParaRPr lang="en-US"/>
          </a:p>
        </p:txBody>
      </p:sp>
      <p:sp>
        <p:nvSpPr>
          <p:cNvPr id="112644" name="Slide Number Placeholder 3"/>
          <p:cNvSpPr>
            <a:spLocks noGrp="1"/>
          </p:cNvSpPr>
          <p:nvPr>
            <p:ph type="sldNum" sz="quarter" idx="5"/>
          </p:nvPr>
        </p:nvSpPr>
        <p:spPr>
          <a:noFill/>
        </p:spPr>
        <p:txBody>
          <a:bodyPr/>
          <a:lstStyle/>
          <a:p>
            <a:fld id="{4DC40A0E-A12F-41B8-984A-AA4ACEA19778}" type="slidenum">
              <a:rPr lang="vi-VN" smtClean="0"/>
              <a:pPr/>
              <a:t>14</a:t>
            </a:fld>
            <a:endParaRPr lang="vi-VN"/>
          </a:p>
        </p:txBody>
      </p:sp>
    </p:spTree>
    <p:extLst>
      <p:ext uri="{BB962C8B-B14F-4D97-AF65-F5344CB8AC3E}">
        <p14:creationId xmlns:p14="http://schemas.microsoft.com/office/powerpoint/2010/main" val="397974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36576" y="606856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68568"/>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438400" y="6019800"/>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8" name="Date Placeholder 27"/>
          <p:cNvSpPr>
            <a:spLocks noGrp="1"/>
          </p:cNvSpPr>
          <p:nvPr>
            <p:ph type="dt" sz="half" idx="10"/>
          </p:nvPr>
        </p:nvSpPr>
        <p:spPr>
          <a:xfrm>
            <a:off x="7086600" y="6019800"/>
            <a:ext cx="2057400" cy="685800"/>
          </a:xfrm>
          <a:prstGeom prst="rect">
            <a:avLst/>
          </a:prstGeom>
        </p:spPr>
        <p:txBody>
          <a:bodyPr>
            <a:noAutofit/>
          </a:bodyPr>
          <a:lstStyle>
            <a:lvl1pPr algn="ctr">
              <a:defRPr sz="2000">
                <a:solidFill>
                  <a:srgbClr val="FFFFFF"/>
                </a:solidFill>
              </a:defRPr>
            </a:lvl1pPr>
          </a:lstStyle>
          <a:p>
            <a:fld id="{AB9D843A-A9F2-4952-8DDF-D52128F05B67}" type="datetime1">
              <a:rPr lang="en-US" smtClean="0"/>
              <a:pPr/>
              <a:t>10/25/21</a:t>
            </a:fld>
            <a:endParaRPr lang="en-US"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vi-VN"/>
              <a:t>Chương 2 – Kỹ thuật định dạng</a:t>
            </a:r>
            <a:endParaRPr lang="en-US"/>
          </a:p>
        </p:txBody>
      </p:sp>
      <p:sp>
        <p:nvSpPr>
          <p:cNvPr id="29" name="Slide Number Placeholder 28"/>
          <p:cNvSpPr>
            <a:spLocks noGrp="1"/>
          </p:cNvSpPr>
          <p:nvPr>
            <p:ph type="sldNum" sz="quarter" idx="12"/>
          </p:nvPr>
        </p:nvSpPr>
        <p:spPr>
          <a:xfrm>
            <a:off x="228600" y="6248400"/>
            <a:ext cx="8382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096000" y="6248400"/>
            <a:ext cx="2819400" cy="365125"/>
          </a:xfrm>
          <a:prstGeom prst="rect">
            <a:avLst/>
          </a:prstGeom>
        </p:spPr>
        <p:txBody>
          <a:bodyPr/>
          <a:lstStyle/>
          <a:p>
            <a:fld id="{ACF397D7-4061-4570-8C04-EA766B9B452E}" type="datetime1">
              <a:rPr lang="en-US" smtClean="0"/>
              <a:pPr/>
              <a:t>10/25/21</a:t>
            </a:fld>
            <a:endParaRPr lang="en-US"/>
          </a:p>
        </p:txBody>
      </p:sp>
      <p:sp>
        <p:nvSpPr>
          <p:cNvPr id="5" name="Footer Placeholder 4"/>
          <p:cNvSpPr>
            <a:spLocks noGrp="1"/>
          </p:cNvSpPr>
          <p:nvPr>
            <p:ph type="ftr" sz="quarter" idx="11"/>
          </p:nvPr>
        </p:nvSpPr>
        <p:spPr/>
        <p:txBody>
          <a:bodyPr/>
          <a:lstStyle/>
          <a:p>
            <a:r>
              <a:rPr lang="vi-VN"/>
              <a:t>Chương 2 – Kỹ thuật định dạng</a:t>
            </a:r>
            <a:endParaRPr lang="en-US"/>
          </a:p>
        </p:txBody>
      </p:sp>
      <p:sp>
        <p:nvSpPr>
          <p:cNvPr id="6" name="Slide Number Placeholder 5"/>
          <p:cNvSpPr>
            <a:spLocks noGrp="1"/>
          </p:cNvSpPr>
          <p:nvPr>
            <p:ph type="sldNum" sz="quarter" idx="12"/>
          </p:nvPr>
        </p:nvSpPr>
        <p:spPr/>
        <p:txBody>
          <a:bodyPr/>
          <a:lstStyle/>
          <a:p>
            <a:fld id="{CDD95983-6AA3-4F6B-98EA-7953A4D4C3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a:prstGeom prst="rect">
            <a:avLst/>
          </a:prstGeom>
        </p:spPr>
        <p:txBody>
          <a:bodyPr/>
          <a:lstStyle/>
          <a:p>
            <a:fld id="{0AC6D631-593D-4BB2-AF53-D22F83727842}" type="datetime1">
              <a:rPr lang="en-US" smtClean="0"/>
              <a:pPr/>
              <a:t>10/25/21</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vi-VN"/>
              <a:t>Chương 2 – Kỹ thuật định dạng</a:t>
            </a: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DD95983-6AA3-4F6B-98EA-7953A4D4C3D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p>
        </p:txBody>
      </p:sp>
      <p:sp>
        <p:nvSpPr>
          <p:cNvPr id="3" name="SmartArt Placeholder 2"/>
          <p:cNvSpPr>
            <a:spLocks noGrp="1"/>
          </p:cNvSpPr>
          <p:nvPr>
            <p:ph type="dgm" idx="1"/>
          </p:nvPr>
        </p:nvSpPr>
        <p:spPr>
          <a:xfrm>
            <a:off x="838200" y="1905000"/>
            <a:ext cx="8007350" cy="4191000"/>
          </a:xfrm>
        </p:spPr>
        <p:txBody>
          <a:bodyPr rtlCol="0">
            <a:normAutofit/>
          </a:bodyPr>
          <a:lstStyle/>
          <a:p>
            <a:pPr lvl="0"/>
            <a:endParaRPr lang="en-US" noProof="0"/>
          </a:p>
        </p:txBody>
      </p:sp>
      <p:sp>
        <p:nvSpPr>
          <p:cNvPr id="4" name="Date Placeholder 3"/>
          <p:cNvSpPr>
            <a:spLocks noGrp="1"/>
          </p:cNvSpPr>
          <p:nvPr>
            <p:ph type="dt" sz="half" idx="10"/>
          </p:nvPr>
        </p:nvSpPr>
        <p:spPr>
          <a:xfrm>
            <a:off x="838200" y="6245225"/>
            <a:ext cx="1901825" cy="476250"/>
          </a:xfrm>
          <a:prstGeom prst="rect">
            <a:avLst/>
          </a:prstGeom>
        </p:spPr>
        <p:txBody>
          <a:bodyPr/>
          <a:lstStyle>
            <a:lvl1pPr>
              <a:defRPr/>
            </a:lvl1pPr>
          </a:lstStyle>
          <a:p>
            <a:pPr>
              <a:defRPr/>
            </a:pPr>
            <a:endParaRPr lang="vi-VN"/>
          </a:p>
        </p:txBody>
      </p:sp>
      <p:sp>
        <p:nvSpPr>
          <p:cNvPr id="5" name="Footer Placeholder 4"/>
          <p:cNvSpPr>
            <a:spLocks noGrp="1"/>
          </p:cNvSpPr>
          <p:nvPr>
            <p:ph type="ftr" sz="quarter" idx="11"/>
          </p:nvPr>
        </p:nvSpPr>
        <p:spPr>
          <a:xfrm>
            <a:off x="3429000" y="6245225"/>
            <a:ext cx="2895600" cy="476250"/>
          </a:xfrm>
        </p:spPr>
        <p:txBody>
          <a:bodyPr/>
          <a:lstStyle>
            <a:lvl1pPr>
              <a:defRPr/>
            </a:lvl1pPr>
          </a:lstStyle>
          <a:p>
            <a:pPr>
              <a:defRPr/>
            </a:pPr>
            <a:endParaRPr lang="vi-VN"/>
          </a:p>
        </p:txBody>
      </p:sp>
      <p:sp>
        <p:nvSpPr>
          <p:cNvPr id="6" name="Slide Number Placeholder 5"/>
          <p:cNvSpPr>
            <a:spLocks noGrp="1"/>
          </p:cNvSpPr>
          <p:nvPr>
            <p:ph type="sldNum" sz="quarter" idx="12"/>
          </p:nvPr>
        </p:nvSpPr>
        <p:spPr>
          <a:xfrm>
            <a:off x="6937375" y="6245225"/>
            <a:ext cx="1901825" cy="476250"/>
          </a:xfrm>
        </p:spPr>
        <p:txBody>
          <a:bodyPr/>
          <a:lstStyle>
            <a:lvl1pPr>
              <a:defRPr/>
            </a:lvl1pPr>
          </a:lstStyle>
          <a:p>
            <a:pPr>
              <a:defRPr/>
            </a:pPr>
            <a:fld id="{5561ACC0-4DCF-4646-A5B0-DBC06EA07F51}" type="slidenum">
              <a:rPr lang="vi-VN"/>
              <a:pPr>
                <a:defRPr/>
              </a:pPr>
              <a:t>‹#›</a:t>
            </a:fld>
            <a:endParaRPr lang="vi-VN"/>
          </a:p>
        </p:txBody>
      </p:sp>
    </p:spTree>
    <p:extLst>
      <p:ext uri="{BB962C8B-B14F-4D97-AF65-F5344CB8AC3E}">
        <p14:creationId xmlns:p14="http://schemas.microsoft.com/office/powerpoint/2010/main" val="3151508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62000"/>
          </a:xfrm>
        </p:spPr>
        <p:txBody>
          <a:bodyPr>
            <a:normAutofit/>
          </a:bodyPr>
          <a:lstStyle>
            <a:lvl1pPr algn="ctr">
              <a:defRPr sz="3600" b="1">
                <a:latin typeface="Times New Roman" pitchFamily="18" charset="0"/>
                <a:cs typeface="Times New Roman" pitchFamily="18" charset="0"/>
              </a:defRPr>
            </a:lvl1pPr>
          </a:lstStyle>
          <a:p>
            <a:r>
              <a:rPr kumimoji="0" lang="en-US" dirty="0"/>
              <a:t>Click to edit Master title style</a:t>
            </a:r>
          </a:p>
        </p:txBody>
      </p:sp>
      <p:sp>
        <p:nvSpPr>
          <p:cNvPr id="5" name="Footer Placeholder 4"/>
          <p:cNvSpPr>
            <a:spLocks noGrp="1"/>
          </p:cNvSpPr>
          <p:nvPr>
            <p:ph type="ftr" sz="quarter" idx="11"/>
          </p:nvPr>
        </p:nvSpPr>
        <p:spPr>
          <a:xfrm>
            <a:off x="228600" y="6416675"/>
            <a:ext cx="8686800" cy="365125"/>
          </a:xfrm>
        </p:spPr>
        <p:txBody>
          <a:bodyPr/>
          <a:lstStyle>
            <a:lvl1pPr>
              <a:defRPr>
                <a:latin typeface="Times New Roman" pitchFamily="18" charset="0"/>
                <a:cs typeface="Times New Roman" pitchFamily="18" charset="0"/>
              </a:defRPr>
            </a:lvl1pPr>
          </a:lstStyle>
          <a:p>
            <a:r>
              <a:rPr lang="vi-VN"/>
              <a:t>Chương 2 – Kỹ thuật định dạng</a:t>
            </a:r>
            <a:endParaRPr lang="en-US" dirty="0"/>
          </a:p>
        </p:txBody>
      </p:sp>
      <p:sp>
        <p:nvSpPr>
          <p:cNvPr id="6" name="Slide Number Placeholder 5"/>
          <p:cNvSpPr>
            <a:spLocks noGrp="1"/>
          </p:cNvSpPr>
          <p:nvPr>
            <p:ph type="sldNum" sz="quarter" idx="12"/>
          </p:nvPr>
        </p:nvSpPr>
        <p:spPr>
          <a:xfrm>
            <a:off x="0" y="914400"/>
            <a:ext cx="533400" cy="244476"/>
          </a:xfrm>
        </p:spPr>
        <p:txBody>
          <a:bodyPr>
            <a:noAutofit/>
          </a:bodyPr>
          <a:lstStyle>
            <a:lvl1pPr>
              <a:defRPr sz="1600">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
        <p:nvSpPr>
          <p:cNvPr id="8" name="Content Placeholder 7"/>
          <p:cNvSpPr>
            <a:spLocks noGrp="1"/>
          </p:cNvSpPr>
          <p:nvPr>
            <p:ph sz="quarter" idx="1"/>
          </p:nvPr>
        </p:nvSpPr>
        <p:spPr>
          <a:xfrm>
            <a:off x="228600" y="1219200"/>
            <a:ext cx="8686800" cy="5105400"/>
          </a:xfrm>
        </p:spPr>
        <p:txBody>
          <a:bodyPr/>
          <a:lstStyle>
            <a:lvl1pPr>
              <a:defRPr sz="2000" b="0">
                <a:latin typeface="Times New Roman" pitchFamily="18" charset="0"/>
                <a:cs typeface="Times New Roman" pitchFamily="18" charset="0"/>
              </a:defRPr>
            </a:lvl1pPr>
            <a:lvl2pPr>
              <a:defRPr sz="1900">
                <a:latin typeface="Times New Roman" pitchFamily="18" charset="0"/>
                <a:cs typeface="Times New Roman" pitchFamily="18" charset="0"/>
              </a:defRPr>
            </a:lvl2pPr>
            <a:lvl3pPr>
              <a:defRPr sz="1800">
                <a:latin typeface="Times New Roman" pitchFamily="18" charset="0"/>
                <a:cs typeface="Times New Roman" pitchFamily="18" charset="0"/>
              </a:defRPr>
            </a:lvl3pPr>
            <a:lvl4pPr>
              <a:defRPr sz="1700">
                <a:latin typeface="Times New Roman" pitchFamily="18" charset="0"/>
                <a:cs typeface="Times New Roman" pitchFamily="18" charset="0"/>
              </a:defRPr>
            </a:lvl4pPr>
            <a:lvl5pPr>
              <a:defRPr sz="1600">
                <a:latin typeface="Times New Roman" pitchFamily="18" charset="0"/>
                <a:cs typeface="Times New Roman" pitchFamily="18"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a:t>Click to edit Master title style</a:t>
            </a:r>
          </a:p>
        </p:txBody>
      </p:sp>
      <p:sp>
        <p:nvSpPr>
          <p:cNvPr id="12" name="Date Placeholder 11"/>
          <p:cNvSpPr>
            <a:spLocks noGrp="1"/>
          </p:cNvSpPr>
          <p:nvPr>
            <p:ph type="dt" sz="half" idx="10"/>
          </p:nvPr>
        </p:nvSpPr>
        <p:spPr>
          <a:xfrm>
            <a:off x="6096000" y="6248400"/>
            <a:ext cx="2819400" cy="365125"/>
          </a:xfrm>
          <a:prstGeom prst="rect">
            <a:avLst/>
          </a:prstGeom>
        </p:spPr>
        <p:txBody>
          <a:bodyPr/>
          <a:lstStyle/>
          <a:p>
            <a:fld id="{D56DD986-65F3-43ED-B799-526C26AEED50}" type="datetime1">
              <a:rPr lang="en-US" smtClean="0"/>
              <a:pPr/>
              <a:t>10/25/21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p:txBody>
          <a:bodyPr/>
          <a:lstStyle/>
          <a:p>
            <a:r>
              <a:rPr lang="vi-VN"/>
              <a:t>Chương 2 – Kỹ thuật định dạng</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a:xfrm>
            <a:off x="6096000" y="6248400"/>
            <a:ext cx="2819400" cy="365125"/>
          </a:xfrm>
          <a:prstGeom prst="rect">
            <a:avLst/>
          </a:prstGeom>
        </p:spPr>
        <p:txBody>
          <a:bodyPr rtlCol="0"/>
          <a:lstStyle/>
          <a:p>
            <a:fld id="{86F16348-B06A-479F-B8A3-4C5E477295EF}" type="datetime1">
              <a:rPr lang="en-US" smtClean="0"/>
              <a:pPr/>
              <a:t>10/25/21</a:t>
            </a:fld>
            <a:endParaRPr lang="en-US"/>
          </a:p>
        </p:txBody>
      </p:sp>
      <p:sp>
        <p:nvSpPr>
          <p:cNvPr id="10" name="Slide Number Placeholder 9"/>
          <p:cNvSpPr>
            <a:spLocks noGrp="1"/>
          </p:cNvSpPr>
          <p:nvPr>
            <p:ph type="sldNum" sz="quarter" idx="16"/>
          </p:nvPr>
        </p:nvSpPr>
        <p:spPr/>
        <p:txBody>
          <a:bodyPr rtlCol="0"/>
          <a:lstStyle/>
          <a:p>
            <a:fld id="{CDD95983-6AA3-4F6B-98EA-7953A4D4C3D1}" type="slidenum">
              <a:rPr lang="en-US" smtClean="0"/>
              <a:pPr/>
              <a:t>‹#›</a:t>
            </a:fld>
            <a:endParaRPr lang="en-US"/>
          </a:p>
        </p:txBody>
      </p:sp>
      <p:sp>
        <p:nvSpPr>
          <p:cNvPr id="12" name="Footer Placeholder 11"/>
          <p:cNvSpPr>
            <a:spLocks noGrp="1"/>
          </p:cNvSpPr>
          <p:nvPr>
            <p:ph type="ftr" sz="quarter" idx="17"/>
          </p:nvPr>
        </p:nvSpPr>
        <p:spPr/>
        <p:txBody>
          <a:bodyPr rtlCol="0"/>
          <a:lstStyle/>
          <a:p>
            <a:r>
              <a:rPr lang="vi-VN"/>
              <a:t>Chương 2 – Kỹ thuật định dạng</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a:xfrm>
            <a:off x="6096000" y="6248400"/>
            <a:ext cx="2819400" cy="365125"/>
          </a:xfrm>
          <a:prstGeom prst="rect">
            <a:avLst/>
          </a:prstGeom>
        </p:spPr>
        <p:txBody>
          <a:bodyPr rtlCol="0"/>
          <a:lstStyle/>
          <a:p>
            <a:fld id="{90BB7C7B-BA95-425B-A1CF-DE4641CCF872}" type="datetime1">
              <a:rPr lang="en-US" smtClean="0"/>
              <a:pPr/>
              <a:t>10/25/21</a:t>
            </a:fld>
            <a:endParaRPr lang="en-US"/>
          </a:p>
        </p:txBody>
      </p:sp>
      <p:sp>
        <p:nvSpPr>
          <p:cNvPr id="12" name="Slide Number Placeholder 11"/>
          <p:cNvSpPr>
            <a:spLocks noGrp="1"/>
          </p:cNvSpPr>
          <p:nvPr>
            <p:ph type="sldNum" sz="quarter" idx="16"/>
          </p:nvPr>
        </p:nvSpPr>
        <p:spPr/>
        <p:txBody>
          <a:bodyPr rtlCol="0"/>
          <a:lstStyle/>
          <a:p>
            <a:fld id="{CDD95983-6AA3-4F6B-98EA-7953A4D4C3D1}" type="slidenum">
              <a:rPr lang="en-US" smtClean="0"/>
              <a:pPr/>
              <a:t>‹#›</a:t>
            </a:fld>
            <a:endParaRPr lang="en-US"/>
          </a:p>
        </p:txBody>
      </p:sp>
      <p:sp>
        <p:nvSpPr>
          <p:cNvPr id="14" name="Footer Placeholder 13"/>
          <p:cNvSpPr>
            <a:spLocks noGrp="1"/>
          </p:cNvSpPr>
          <p:nvPr>
            <p:ph type="ftr" sz="quarter" idx="17"/>
          </p:nvPr>
        </p:nvSpPr>
        <p:spPr/>
        <p:txBody>
          <a:bodyPr rtlCol="0"/>
          <a:lstStyle/>
          <a:p>
            <a:r>
              <a:rPr lang="vi-VN"/>
              <a:t>Chương 2 – Kỹ thuật định dạng</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a:xfrm>
            <a:off x="6096000" y="6248400"/>
            <a:ext cx="2819400" cy="365125"/>
          </a:xfrm>
          <a:prstGeom prst="rect">
            <a:avLst/>
          </a:prstGeom>
        </p:spPr>
        <p:txBody>
          <a:bodyPr/>
          <a:lstStyle/>
          <a:p>
            <a:fld id="{7B3CAC9D-D564-4E68-BA9E-EE5FD9452504}" type="datetime1">
              <a:rPr lang="en-US" smtClean="0"/>
              <a:pPr/>
              <a:t>10/25/21</a:t>
            </a:fld>
            <a:endParaRPr lang="en-US"/>
          </a:p>
        </p:txBody>
      </p:sp>
      <p:sp>
        <p:nvSpPr>
          <p:cNvPr id="4" name="Footer Placeholder 3"/>
          <p:cNvSpPr>
            <a:spLocks noGrp="1"/>
          </p:cNvSpPr>
          <p:nvPr>
            <p:ph type="ftr" sz="quarter" idx="11"/>
          </p:nvPr>
        </p:nvSpPr>
        <p:spPr/>
        <p:txBody>
          <a:bodyPr/>
          <a:lstStyle/>
          <a:p>
            <a:r>
              <a:rPr lang="vi-VN"/>
              <a:t>Chương 2 – Kỹ thuật định dạng</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819400" cy="365125"/>
          </a:xfrm>
          <a:prstGeom prst="rect">
            <a:avLst/>
          </a:prstGeom>
        </p:spPr>
        <p:txBody>
          <a:bodyPr/>
          <a:lstStyle/>
          <a:p>
            <a:fld id="{B896C5CF-564D-4BDC-9DAF-192418042DAA}" type="datetime1">
              <a:rPr lang="en-US" smtClean="0"/>
              <a:pPr/>
              <a:t>10/25/21</a:t>
            </a:fld>
            <a:endParaRPr lang="en-US"/>
          </a:p>
        </p:txBody>
      </p:sp>
      <p:sp>
        <p:nvSpPr>
          <p:cNvPr id="3" name="Footer Placeholder 2"/>
          <p:cNvSpPr>
            <a:spLocks noGrp="1"/>
          </p:cNvSpPr>
          <p:nvPr>
            <p:ph type="ftr" sz="quarter" idx="11"/>
          </p:nvPr>
        </p:nvSpPr>
        <p:spPr/>
        <p:txBody>
          <a:bodyPr/>
          <a:lstStyle/>
          <a:p>
            <a:r>
              <a:rPr lang="vi-VN"/>
              <a:t>Chương 2 – Kỹ thuật định dạng</a:t>
            </a: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DD95983-6AA3-4F6B-98EA-7953A4D4C3D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19400" cy="365125"/>
          </a:xfrm>
          <a:prstGeom prst="rect">
            <a:avLst/>
          </a:prstGeom>
        </p:spPr>
        <p:txBody>
          <a:bodyPr/>
          <a:lstStyle/>
          <a:p>
            <a:fld id="{5F8046D3-4EF8-4049-8F58-4F22044BBA96}" type="datetime1">
              <a:rPr lang="en-US" smtClean="0"/>
              <a:pPr/>
              <a:t>10/25/21</a:t>
            </a:fld>
            <a:endParaRPr lang="en-US"/>
          </a:p>
        </p:txBody>
      </p:sp>
      <p:sp>
        <p:nvSpPr>
          <p:cNvPr id="6" name="Footer Placeholder 5"/>
          <p:cNvSpPr>
            <a:spLocks noGrp="1"/>
          </p:cNvSpPr>
          <p:nvPr>
            <p:ph type="ftr" sz="quarter" idx="11"/>
          </p:nvPr>
        </p:nvSpPr>
        <p:spPr/>
        <p:txBody>
          <a:bodyPr/>
          <a:lstStyle/>
          <a:p>
            <a:r>
              <a:rPr lang="vi-VN"/>
              <a:t>Chương 2 – Kỹ thuật định dạng</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DD95983-6AA3-4F6B-98EA-7953A4D4C3D1}"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a:prstGeom prst="rect">
            <a:avLst/>
          </a:prstGeom>
        </p:spPr>
        <p:txBody>
          <a:bodyPr rtlCol="0"/>
          <a:lstStyle/>
          <a:p>
            <a:fld id="{34AE57F3-286A-4193-A75C-5C575ED785FE}" type="datetime1">
              <a:rPr lang="en-US" smtClean="0"/>
              <a:pPr/>
              <a:t>10/25/21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DD95983-6AA3-4F6B-98EA-7953A4D4C3D1}"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vi-VN"/>
              <a:t>Chương 2 – Kỹ thuật định dạng</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76200"/>
            <a:ext cx="9144000" cy="7620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228600" y="1295400"/>
            <a:ext cx="8686800" cy="50292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3" name="Footer Placeholder 2"/>
          <p:cNvSpPr>
            <a:spLocks noGrp="1"/>
          </p:cNvSpPr>
          <p:nvPr>
            <p:ph type="ftr" sz="quarter" idx="3"/>
          </p:nvPr>
        </p:nvSpPr>
        <p:spPr>
          <a:xfrm>
            <a:off x="228600" y="6416675"/>
            <a:ext cx="8686800" cy="365125"/>
          </a:xfrm>
          <a:prstGeom prst="rect">
            <a:avLst/>
          </a:prstGeom>
        </p:spPr>
        <p:txBody>
          <a:bodyPr vert="horz" anchor="ctr"/>
          <a:lstStyle>
            <a:lvl1pPr algn="r" eaLnBrk="1" latinLnBrk="0" hangingPunct="1">
              <a:defRPr kumimoji="0" sz="1400" i="1">
                <a:solidFill>
                  <a:schemeClr val="tx2"/>
                </a:solidFill>
                <a:latin typeface="Times New Roman" pitchFamily="18" charset="0"/>
                <a:cs typeface="Times New Roman" pitchFamily="18" charset="0"/>
              </a:defRPr>
            </a:lvl1pPr>
          </a:lstStyle>
          <a:p>
            <a:r>
              <a:rPr lang="vi-VN"/>
              <a:t>Chương 2 – Kỹ thuật định dạng</a:t>
            </a:r>
            <a:endParaRPr lang="en-US" dirty="0"/>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14400"/>
            <a:ext cx="533400" cy="244476"/>
          </a:xfrm>
          <a:prstGeom prst="rect">
            <a:avLst/>
          </a:prstGeom>
        </p:spPr>
        <p:txBody>
          <a:bodyPr vert="horz" anchor="ctr" anchorCtr="0">
            <a:noAutofit/>
          </a:bodyPr>
          <a:lstStyle>
            <a:lvl1pPr algn="ctr" eaLnBrk="1" latinLnBrk="0" hangingPunct="1">
              <a:defRPr kumimoji="0" sz="1600" b="1">
                <a:solidFill>
                  <a:srgbClr val="FFFFFF"/>
                </a:solidFill>
                <a:latin typeface="Times New Roman" pitchFamily="18" charset="0"/>
                <a:cs typeface="Times New Roman" pitchFamily="18" charset="0"/>
              </a:defRPr>
            </a:lvl1pPr>
          </a:lstStyle>
          <a:p>
            <a:fld id="{CDD95983-6AA3-4F6B-98EA-7953A4D4C3D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ctr" rtl="0" eaLnBrk="1" latinLnBrk="0" hangingPunct="1">
        <a:spcBef>
          <a:spcPct val="0"/>
        </a:spcBef>
        <a:buNone/>
        <a:defRPr kumimoji="0" sz="3600" b="1"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rgbClr val="2909AF"/>
        </a:buClr>
        <a:buSzPct val="60000"/>
        <a:buFont typeface="Wingdings" pitchFamily="2" charset="2"/>
        <a:buChar char="q"/>
        <a:defRPr kumimoji="0" sz="200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8153400" cy="2133600"/>
          </a:xfrm>
        </p:spPr>
        <p:txBody>
          <a:bodyPr>
            <a:normAutofit fontScale="90000"/>
          </a:bodyPr>
          <a:lstStyle/>
          <a:p>
            <a:pPr algn="l">
              <a:lnSpc>
                <a:spcPct val="150000"/>
              </a:lnSpc>
            </a:pPr>
            <a:r>
              <a:rPr lang="en-US" sz="4400" b="1" cap="all" dirty="0">
                <a:solidFill>
                  <a:srgbClr val="FF0000"/>
                </a:solidFill>
                <a:latin typeface="Arial"/>
                <a:cs typeface="Arial"/>
              </a:rPr>
              <a:t>CHƯƠNG 2: </a:t>
            </a:r>
            <a:br>
              <a:rPr lang="en-US" sz="4400" b="1" cap="all" dirty="0">
                <a:solidFill>
                  <a:srgbClr val="FF0000"/>
                </a:solidFill>
                <a:latin typeface="Arial"/>
                <a:cs typeface="Arial"/>
              </a:rPr>
            </a:br>
            <a:r>
              <a:rPr lang="en-US" sz="4400" b="1" cap="all" dirty="0">
                <a:solidFill>
                  <a:srgbClr val="FF0000"/>
                </a:solidFill>
                <a:latin typeface="Arial"/>
                <a:cs typeface="Arial"/>
              </a:rPr>
              <a:t>KỸ </a:t>
            </a:r>
            <a:r>
              <a:rPr lang="en-US" sz="4400" b="1" cap="all" dirty="0" err="1">
                <a:solidFill>
                  <a:srgbClr val="FF0000"/>
                </a:solidFill>
                <a:latin typeface="Arial"/>
                <a:cs typeface="Arial"/>
              </a:rPr>
              <a:t>thuật</a:t>
            </a:r>
            <a:r>
              <a:rPr lang="en-US" sz="4400" b="1" cap="all" dirty="0">
                <a:solidFill>
                  <a:srgbClr val="FF0000"/>
                </a:solidFill>
                <a:latin typeface="Arial"/>
                <a:cs typeface="Arial"/>
              </a:rPr>
              <a:t> ĐỊNH DẠNG </a:t>
            </a:r>
            <a:r>
              <a:rPr lang="en-US" sz="4400" dirty="0">
                <a:solidFill>
                  <a:srgbClr val="FF0000"/>
                </a:solidFill>
                <a:latin typeface="Arial"/>
                <a:cs typeface="Arial"/>
              </a:rPr>
              <a:t>TÍN HIỆU</a:t>
            </a:r>
            <a:endParaRPr lang="en-US" sz="4400" b="1" dirty="0">
              <a:solidFill>
                <a:srgbClr val="3200C0"/>
              </a:solidFill>
              <a:latin typeface="Arial"/>
              <a:cs typeface="Arial"/>
            </a:endParaRPr>
          </a:p>
        </p:txBody>
      </p:sp>
      <p:sp>
        <p:nvSpPr>
          <p:cNvPr id="4" name="Slide Number Placeholder 3"/>
          <p:cNvSpPr>
            <a:spLocks noGrp="1"/>
          </p:cNvSpPr>
          <p:nvPr>
            <p:ph type="sldNum" sz="quarter" idx="12"/>
          </p:nvPr>
        </p:nvSpPr>
        <p:spPr>
          <a:xfrm>
            <a:off x="0" y="6248400"/>
            <a:ext cx="838200" cy="381000"/>
          </a:xfrm>
        </p:spPr>
        <p:txBody>
          <a:bodyPr/>
          <a:lstStyle/>
          <a:p>
            <a:fld id="{CDD95983-6AA3-4F6B-98EA-7953A4D4C3D1}"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10</a:t>
            </a:fld>
            <a:endParaRPr lang="vi-VN"/>
          </a:p>
        </p:txBody>
      </p:sp>
      <p:grpSp>
        <p:nvGrpSpPr>
          <p:cNvPr id="2" name="Group 1"/>
          <p:cNvGrpSpPr/>
          <p:nvPr/>
        </p:nvGrpSpPr>
        <p:grpSpPr>
          <a:xfrm>
            <a:off x="1981200" y="1143000"/>
            <a:ext cx="5257800" cy="2209800"/>
            <a:chOff x="2133600" y="3429000"/>
            <a:chExt cx="5257800" cy="2209800"/>
          </a:xfrm>
        </p:grpSpPr>
        <p:sp>
          <p:nvSpPr>
            <p:cNvPr id="66565" name="Rectangle 347"/>
            <p:cNvSpPr>
              <a:spLocks noChangeArrowheads="1"/>
            </p:cNvSpPr>
            <p:nvPr/>
          </p:nvSpPr>
          <p:spPr bwMode="auto">
            <a:xfrm>
              <a:off x="2133600" y="3429000"/>
              <a:ext cx="5257800" cy="2209800"/>
            </a:xfrm>
            <a:prstGeom prst="rect">
              <a:avLst/>
            </a:prstGeom>
            <a:no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66598" name="Text Box 336"/>
            <p:cNvSpPr txBox="1">
              <a:spLocks noChangeArrowheads="1"/>
            </p:cNvSpPr>
            <p:nvPr/>
          </p:nvSpPr>
          <p:spPr bwMode="auto">
            <a:xfrm>
              <a:off x="3505200" y="38846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66599" name="Line 337"/>
            <p:cNvSpPr>
              <a:spLocks noChangeShapeType="1"/>
            </p:cNvSpPr>
            <p:nvPr/>
          </p:nvSpPr>
          <p:spPr bwMode="auto">
            <a:xfrm>
              <a:off x="4403725" y="5022850"/>
              <a:ext cx="1752600"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66600" name="Line 338"/>
            <p:cNvSpPr>
              <a:spLocks noChangeShapeType="1"/>
            </p:cNvSpPr>
            <p:nvPr/>
          </p:nvSpPr>
          <p:spPr bwMode="auto">
            <a:xfrm>
              <a:off x="5154613" y="49196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6601" name="Line 339"/>
            <p:cNvSpPr>
              <a:spLocks noChangeShapeType="1"/>
            </p:cNvSpPr>
            <p:nvPr/>
          </p:nvSpPr>
          <p:spPr bwMode="auto">
            <a:xfrm>
              <a:off x="5907088" y="49196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6602" name="Freeform 340"/>
            <p:cNvSpPr>
              <a:spLocks/>
            </p:cNvSpPr>
            <p:nvPr/>
          </p:nvSpPr>
          <p:spPr bwMode="auto">
            <a:xfrm>
              <a:off x="3651250" y="3987800"/>
              <a:ext cx="1503363" cy="1035050"/>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6603" name="Freeform 341"/>
            <p:cNvSpPr>
              <a:spLocks/>
            </p:cNvSpPr>
            <p:nvPr/>
          </p:nvSpPr>
          <p:spPr bwMode="auto">
            <a:xfrm>
              <a:off x="5154613" y="4919663"/>
              <a:ext cx="752475" cy="103187"/>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6604" name="Text Box 342"/>
            <p:cNvSpPr txBox="1">
              <a:spLocks noChangeArrowheads="1"/>
            </p:cNvSpPr>
            <p:nvPr/>
          </p:nvSpPr>
          <p:spPr bwMode="auto">
            <a:xfrm>
              <a:off x="3513138" y="3884613"/>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66605" name="Text Box 343"/>
            <p:cNvSpPr txBox="1">
              <a:spLocks noChangeArrowheads="1"/>
            </p:cNvSpPr>
            <p:nvPr/>
          </p:nvSpPr>
          <p:spPr bwMode="auto">
            <a:xfrm>
              <a:off x="5108575" y="5203825"/>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66606" name="Text Box 345"/>
            <p:cNvSpPr txBox="1">
              <a:spLocks noChangeArrowheads="1"/>
            </p:cNvSpPr>
            <p:nvPr/>
          </p:nvSpPr>
          <p:spPr bwMode="auto">
            <a:xfrm>
              <a:off x="3452813" y="38100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66607" name="Line 348"/>
            <p:cNvSpPr>
              <a:spLocks noChangeShapeType="1"/>
            </p:cNvSpPr>
            <p:nvPr/>
          </p:nvSpPr>
          <p:spPr bwMode="auto">
            <a:xfrm flipV="1">
              <a:off x="4419600" y="3657600"/>
              <a:ext cx="0" cy="1371600"/>
            </a:xfrm>
            <a:prstGeom prst="line">
              <a:avLst/>
            </a:prstGeom>
            <a:noFill/>
            <a:ln w="38100">
              <a:solidFill>
                <a:srgbClr val="003399"/>
              </a:solidFill>
              <a:round/>
              <a:headEnd/>
              <a:tailEnd type="triangle" w="med" len="med"/>
            </a:ln>
          </p:spPr>
          <p:txBody>
            <a:bodyPr/>
            <a:lstStyle/>
            <a:p>
              <a:endParaRPr lang="en-US">
                <a:latin typeface="Times New Roman" pitchFamily="18" charset="0"/>
                <a:cs typeface="Times New Roman" pitchFamily="18" charset="0"/>
              </a:endParaRPr>
            </a:p>
          </p:txBody>
        </p:sp>
        <p:sp>
          <p:nvSpPr>
            <p:cNvPr id="66608" name="Text Box 349"/>
            <p:cNvSpPr txBox="1">
              <a:spLocks noChangeArrowheads="1"/>
            </p:cNvSpPr>
            <p:nvPr/>
          </p:nvSpPr>
          <p:spPr bwMode="auto">
            <a:xfrm>
              <a:off x="2362200" y="4191000"/>
              <a:ext cx="838200" cy="36671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p:txBody>
        </p:sp>
      </p:grpSp>
      <p:sp>
        <p:nvSpPr>
          <p:cNvPr id="52" name="Title 51"/>
          <p:cNvSpPr>
            <a:spLocks noGrp="1"/>
          </p:cNvSpPr>
          <p:nvPr>
            <p:ph type="title"/>
          </p:nvPr>
        </p:nvSpPr>
        <p:spPr/>
        <p:txBody>
          <a:bodyPr>
            <a:normAutofit/>
          </a:bodyPr>
          <a:lstStyle/>
          <a:p>
            <a:r>
              <a:rPr lang="en-US" sz="3400" dirty="0" err="1">
                <a:latin typeface="Arial"/>
                <a:cs typeface="Arial"/>
              </a:rPr>
              <a:t>Đặc</a:t>
            </a:r>
            <a:r>
              <a:rPr lang="en-US" sz="3400" dirty="0">
                <a:latin typeface="Arial"/>
                <a:cs typeface="Arial"/>
              </a:rPr>
              <a:t> </a:t>
            </a:r>
            <a:r>
              <a:rPr lang="en-US" sz="3400" dirty="0" err="1">
                <a:latin typeface="Arial"/>
                <a:cs typeface="Arial"/>
              </a:rPr>
              <a:t>điểm</a:t>
            </a:r>
            <a:r>
              <a:rPr lang="en-US" sz="3400" dirty="0">
                <a:latin typeface="Arial"/>
                <a:cs typeface="Arial"/>
              </a:rPr>
              <a:t> </a:t>
            </a:r>
            <a:r>
              <a:rPr lang="en-US" sz="3400" dirty="0" err="1">
                <a:latin typeface="Arial"/>
                <a:cs typeface="Arial"/>
              </a:rPr>
              <a:t>mã</a:t>
            </a:r>
            <a:r>
              <a:rPr lang="en-US" sz="3400" dirty="0">
                <a:latin typeface="Arial"/>
                <a:cs typeface="Arial"/>
              </a:rPr>
              <a:t> unipolar NRZ</a:t>
            </a:r>
          </a:p>
        </p:txBody>
      </p:sp>
      <p:sp>
        <p:nvSpPr>
          <p:cNvPr id="51" name="Content Placeholder 19"/>
          <p:cNvSpPr txBox="1">
            <a:spLocks/>
          </p:cNvSpPr>
          <p:nvPr/>
        </p:nvSpPr>
        <p:spPr>
          <a:xfrm>
            <a:off x="457200" y="3352800"/>
            <a:ext cx="2903538" cy="3200400"/>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50000"/>
              </a:lnSpc>
              <a:spcBef>
                <a:spcPts val="600"/>
              </a:spcBef>
            </a:pPr>
            <a:r>
              <a:rPr lang="en-US" sz="2200" dirty="0" err="1">
                <a:solidFill>
                  <a:srgbClr val="0432FF"/>
                </a:solidFill>
                <a:latin typeface="Arial"/>
                <a:cs typeface="Arial"/>
              </a:rPr>
              <a:t>Ưu</a:t>
            </a:r>
            <a:r>
              <a:rPr lang="en-US" sz="2200" dirty="0">
                <a:solidFill>
                  <a:srgbClr val="0432FF"/>
                </a:solidFill>
                <a:latin typeface="Arial"/>
                <a:cs typeface="Arial"/>
              </a:rPr>
              <a:t> </a:t>
            </a:r>
            <a:r>
              <a:rPr lang="en-US" sz="2200" dirty="0" err="1">
                <a:solidFill>
                  <a:srgbClr val="0432FF"/>
                </a:solidFill>
                <a:latin typeface="Arial"/>
                <a:cs typeface="Arial"/>
              </a:rPr>
              <a:t>điểm</a:t>
            </a:r>
            <a:r>
              <a:rPr lang="en-US" sz="2200" dirty="0">
                <a:solidFill>
                  <a:srgbClr val="0432FF"/>
                </a:solidFill>
                <a:latin typeface="Arial"/>
                <a:cs typeface="Arial"/>
              </a:rPr>
              <a:t>:</a:t>
            </a:r>
          </a:p>
          <a:p>
            <a:pPr>
              <a:lnSpc>
                <a:spcPct val="150000"/>
              </a:lnSpc>
              <a:spcBef>
                <a:spcPts val="600"/>
              </a:spcBef>
              <a:buFont typeface="Wingdings" pitchFamily="2" charset="2"/>
              <a:buChar char="Ø"/>
            </a:pPr>
            <a:r>
              <a:rPr lang="en-US" sz="2200" dirty="0" err="1">
                <a:latin typeface="Arial"/>
                <a:cs typeface="Arial"/>
              </a:rPr>
              <a:t>Đơn</a:t>
            </a:r>
            <a:r>
              <a:rPr lang="en-US" sz="2200" dirty="0">
                <a:latin typeface="Arial"/>
                <a:cs typeface="Arial"/>
              </a:rPr>
              <a:t> </a:t>
            </a:r>
            <a:r>
              <a:rPr lang="en-US" sz="2200" dirty="0" err="1">
                <a:latin typeface="Arial"/>
                <a:cs typeface="Arial"/>
              </a:rPr>
              <a:t>giản</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nhỏ</a:t>
            </a:r>
            <a:endParaRPr lang="en-US" sz="2200" dirty="0">
              <a:latin typeface="Arial"/>
              <a:cs typeface="Arial"/>
            </a:endParaRPr>
          </a:p>
        </p:txBody>
      </p:sp>
      <p:sp>
        <p:nvSpPr>
          <p:cNvPr id="18" name="Content Placeholder 19">
            <a:extLst>
              <a:ext uri="{FF2B5EF4-FFF2-40B4-BE49-F238E27FC236}">
                <a16:creationId xmlns:a16="http://schemas.microsoft.com/office/drawing/2014/main" id="{ED9C16C1-1678-2A48-9EAA-E06C51F68332}"/>
              </a:ext>
            </a:extLst>
          </p:cNvPr>
          <p:cNvSpPr txBox="1">
            <a:spLocks/>
          </p:cNvSpPr>
          <p:nvPr/>
        </p:nvSpPr>
        <p:spPr>
          <a:xfrm>
            <a:off x="3200401" y="3352800"/>
            <a:ext cx="5710242" cy="3200400"/>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50000"/>
              </a:lnSpc>
              <a:spcBef>
                <a:spcPts val="600"/>
              </a:spcBef>
            </a:pPr>
            <a:r>
              <a:rPr lang="en-US" sz="2200" dirty="0" err="1">
                <a:solidFill>
                  <a:srgbClr val="0432FF"/>
                </a:solidFill>
                <a:latin typeface="Arial"/>
                <a:cs typeface="Arial"/>
              </a:rPr>
              <a:t>Khuyết</a:t>
            </a:r>
            <a:r>
              <a:rPr lang="en-US" sz="2200" dirty="0">
                <a:solidFill>
                  <a:srgbClr val="0432FF"/>
                </a:solidFill>
                <a:latin typeface="Arial"/>
                <a:cs typeface="Arial"/>
              </a:rPr>
              <a:t> </a:t>
            </a:r>
            <a:r>
              <a:rPr lang="en-US" sz="2200" dirty="0" err="1">
                <a:solidFill>
                  <a:srgbClr val="0432FF"/>
                </a:solidFill>
                <a:latin typeface="Arial"/>
                <a:cs typeface="Arial"/>
              </a:rPr>
              <a:t>điểm</a:t>
            </a:r>
            <a:r>
              <a:rPr lang="en-US" sz="2200" dirty="0">
                <a:solidFill>
                  <a:srgbClr val="0432FF"/>
                </a:solidFill>
                <a:latin typeface="Arial"/>
                <a:cs typeface="Arial"/>
              </a:rPr>
              <a:t>:</a:t>
            </a:r>
          </a:p>
          <a:p>
            <a:pPr>
              <a:lnSpc>
                <a:spcPct val="150000"/>
              </a:lnSpc>
              <a:spcBef>
                <a:spcPts val="600"/>
              </a:spcBef>
              <a:buFont typeface="Wingdings" pitchFamily="2" charset="2"/>
              <a:buChar char="Ø"/>
            </a:pPr>
            <a:r>
              <a:rPr lang="en-US" sz="2200" dirty="0" err="1">
                <a:latin typeface="Arial"/>
                <a:cs typeface="Arial"/>
              </a:rPr>
              <a:t>Tồn</a:t>
            </a:r>
            <a:r>
              <a:rPr lang="en-US" sz="2200" dirty="0">
                <a:latin typeface="Arial"/>
                <a:cs typeface="Arial"/>
              </a:rPr>
              <a:t> </a:t>
            </a:r>
            <a:r>
              <a:rPr lang="en-US" sz="2200" dirty="0" err="1">
                <a:latin typeface="Arial"/>
                <a:cs typeface="Arial"/>
              </a:rPr>
              <a:t>tại</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DC</a:t>
            </a:r>
          </a:p>
          <a:p>
            <a:pPr>
              <a:lnSpc>
                <a:spcPct val="150000"/>
              </a:lnSpc>
              <a:spcBef>
                <a:spcPts val="600"/>
              </a:spcBef>
              <a:buFont typeface="Wingdings" pitchFamily="2" charset="2"/>
              <a:buChar char="Ø"/>
            </a:pPr>
            <a:r>
              <a:rPr lang="en-US" sz="2200" dirty="0" err="1">
                <a:latin typeface="Arial"/>
                <a:cs typeface="Arial"/>
              </a:rPr>
              <a:t>Không</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đồng</a:t>
            </a:r>
            <a:r>
              <a:rPr lang="en-US" sz="2200" dirty="0">
                <a:latin typeface="Arial"/>
                <a:cs typeface="Arial"/>
              </a:rPr>
              <a:t> </a:t>
            </a:r>
            <a:r>
              <a:rPr lang="en-US" sz="2200" dirty="0" err="1">
                <a:latin typeface="Arial"/>
                <a:cs typeface="Arial"/>
              </a:rPr>
              <a:t>hồ</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Mất</a:t>
            </a:r>
            <a:r>
              <a:rPr lang="en-US" sz="2200" dirty="0">
                <a:latin typeface="Arial"/>
                <a:cs typeface="Arial"/>
              </a:rPr>
              <a:t> </a:t>
            </a:r>
            <a:r>
              <a:rPr lang="en-US" sz="2200" dirty="0" err="1">
                <a:latin typeface="Arial"/>
                <a:cs typeface="Arial"/>
              </a:rPr>
              <a:t>đồng</a:t>
            </a:r>
            <a:r>
              <a:rPr lang="en-US" sz="2200" dirty="0">
                <a:latin typeface="Arial"/>
                <a:cs typeface="Arial"/>
              </a:rPr>
              <a:t> </a:t>
            </a:r>
            <a:r>
              <a:rPr lang="en-US" sz="2200" dirty="0" err="1">
                <a:latin typeface="Arial"/>
                <a:cs typeface="Arial"/>
              </a:rPr>
              <a:t>bộ</a:t>
            </a:r>
            <a:r>
              <a:rPr lang="en-US" sz="2200" dirty="0">
                <a:latin typeface="Arial"/>
                <a:cs typeface="Arial"/>
              </a:rPr>
              <a:t> </a:t>
            </a:r>
            <a:r>
              <a:rPr lang="en-US" sz="2200" dirty="0" err="1">
                <a:latin typeface="Arial"/>
                <a:cs typeface="Arial"/>
              </a:rPr>
              <a:t>khi</a:t>
            </a:r>
            <a:r>
              <a:rPr lang="en-US" sz="2200" dirty="0">
                <a:latin typeface="Arial"/>
                <a:cs typeface="Arial"/>
              </a:rPr>
              <a:t> </a:t>
            </a:r>
            <a:r>
              <a:rPr lang="en-US" sz="2200" dirty="0" err="1">
                <a:latin typeface="Arial"/>
                <a:cs typeface="Arial"/>
              </a:rPr>
              <a:t>chuỗi</a:t>
            </a:r>
            <a:r>
              <a:rPr lang="en-US" sz="2200" dirty="0">
                <a:latin typeface="Arial"/>
                <a:cs typeface="Arial"/>
              </a:rPr>
              <a:t> 0, 1 </a:t>
            </a:r>
            <a:r>
              <a:rPr lang="en-US" sz="2200" dirty="0" err="1">
                <a:latin typeface="Arial"/>
                <a:cs typeface="Arial"/>
              </a:rPr>
              <a:t>quá</a:t>
            </a:r>
            <a:r>
              <a:rPr lang="en-US" sz="2200" dirty="0">
                <a:latin typeface="Arial"/>
                <a:cs typeface="Arial"/>
              </a:rPr>
              <a:t> </a:t>
            </a:r>
            <a:r>
              <a:rPr lang="en-US" sz="2200" dirty="0" err="1">
                <a:latin typeface="Arial"/>
                <a:cs typeface="Arial"/>
              </a:rPr>
              <a:t>dài</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Không</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hiện</a:t>
            </a:r>
            <a:r>
              <a:rPr lang="en-US" sz="2200" dirty="0">
                <a:latin typeface="Arial"/>
                <a:cs typeface="Arial"/>
              </a:rPr>
              <a:t> </a:t>
            </a:r>
            <a:r>
              <a:rPr lang="en-US" sz="2200" dirty="0" err="1">
                <a:latin typeface="Arial"/>
                <a:cs typeface="Arial"/>
              </a:rPr>
              <a:t>lỗi</a:t>
            </a:r>
            <a:r>
              <a:rPr lang="en-US" sz="2200" dirty="0">
                <a:latin typeface="Arial"/>
                <a:cs typeface="Arial"/>
                <a:sym typeface="Wingdings"/>
              </a:rPr>
              <a:t>               </a:t>
            </a:r>
            <a:endParaRPr lang="en-US" sz="2200" dirty="0">
              <a:latin typeface="Arial"/>
              <a:cs typeface="Arial"/>
            </a:endParaRPr>
          </a:p>
        </p:txBody>
      </p:sp>
    </p:spTree>
    <p:extLst>
      <p:ext uri="{BB962C8B-B14F-4D97-AF65-F5344CB8AC3E}">
        <p14:creationId xmlns:p14="http://schemas.microsoft.com/office/powerpoint/2010/main" val="267351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11</a:t>
            </a:fld>
            <a:endParaRPr lang="vi-VN"/>
          </a:p>
        </p:txBody>
      </p:sp>
      <p:sp>
        <p:nvSpPr>
          <p:cNvPr id="52" name="Title 51"/>
          <p:cNvSpPr>
            <a:spLocks noGrp="1"/>
          </p:cNvSpPr>
          <p:nvPr>
            <p:ph type="title"/>
          </p:nvPr>
        </p:nvSpPr>
        <p:spPr/>
        <p:txBody>
          <a:bodyPr>
            <a:normAutofit/>
          </a:bodyPr>
          <a:lstStyle/>
          <a:p>
            <a:r>
              <a:rPr lang="en-US" sz="3400" dirty="0" err="1">
                <a:latin typeface="Arial"/>
                <a:cs typeface="Arial"/>
              </a:rPr>
              <a:t>Mã</a:t>
            </a:r>
            <a:r>
              <a:rPr lang="en-US" sz="3400" dirty="0">
                <a:latin typeface="Arial"/>
                <a:cs typeface="Arial"/>
              </a:rPr>
              <a:t> unipolar RZ (Return to Zero)</a:t>
            </a:r>
          </a:p>
        </p:txBody>
      </p:sp>
      <p:pic>
        <p:nvPicPr>
          <p:cNvPr id="3" name="Picture 2"/>
          <p:cNvPicPr>
            <a:picLocks noChangeAspect="1"/>
          </p:cNvPicPr>
          <p:nvPr/>
        </p:nvPicPr>
        <p:blipFill>
          <a:blip r:embed="rId3"/>
          <a:stretch>
            <a:fillRect/>
          </a:stretch>
        </p:blipFill>
        <p:spPr>
          <a:xfrm>
            <a:off x="0" y="1659323"/>
            <a:ext cx="9144000" cy="4436677"/>
          </a:xfrm>
          <a:prstGeom prst="rect">
            <a:avLst/>
          </a:prstGeom>
        </p:spPr>
      </p:pic>
    </p:spTree>
    <p:extLst>
      <p:ext uri="{BB962C8B-B14F-4D97-AF65-F5344CB8AC3E}">
        <p14:creationId xmlns:p14="http://schemas.microsoft.com/office/powerpoint/2010/main" val="132070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
          <p:cNvSpPr>
            <a:spLocks noGrp="1"/>
          </p:cNvSpPr>
          <p:nvPr>
            <p:ph type="sldNum" sz="quarter" idx="12"/>
          </p:nvPr>
        </p:nvSpPr>
        <p:spPr/>
        <p:txBody>
          <a:bodyPr/>
          <a:lstStyle/>
          <a:p>
            <a:pPr>
              <a:defRPr/>
            </a:pPr>
            <a:fld id="{14A6FE01-AB8A-40CC-BC09-9CB5DC2C28B7}" type="slidenum">
              <a:rPr lang="vi-VN"/>
              <a:pPr>
                <a:defRPr/>
              </a:pPr>
              <a:t>12</a:t>
            </a:fld>
            <a:endParaRPr lang="vi-VN"/>
          </a:p>
        </p:txBody>
      </p:sp>
      <p:sp>
        <p:nvSpPr>
          <p:cNvPr id="54" name="Title 53"/>
          <p:cNvSpPr>
            <a:spLocks noGrp="1"/>
          </p:cNvSpPr>
          <p:nvPr>
            <p:ph type="title"/>
          </p:nvPr>
        </p:nvSpPr>
        <p:spPr/>
        <p:txBody>
          <a:bodyPr>
            <a:normAutofit/>
          </a:bodyPr>
          <a:lstStyle/>
          <a:p>
            <a:r>
              <a:rPr lang="en-US" sz="3400" dirty="0" err="1">
                <a:latin typeface="Arial"/>
                <a:cs typeface="Arial"/>
              </a:rPr>
              <a:t>Đặc</a:t>
            </a:r>
            <a:r>
              <a:rPr lang="en-US" sz="3400" dirty="0">
                <a:latin typeface="Arial"/>
                <a:cs typeface="Arial"/>
              </a:rPr>
              <a:t> </a:t>
            </a:r>
            <a:r>
              <a:rPr lang="en-US" sz="3400" dirty="0" err="1">
                <a:latin typeface="Arial"/>
                <a:cs typeface="Arial"/>
              </a:rPr>
              <a:t>điểm</a:t>
            </a:r>
            <a:r>
              <a:rPr lang="en-US" sz="3400" dirty="0">
                <a:latin typeface="Arial"/>
                <a:cs typeface="Arial"/>
              </a:rPr>
              <a:t> </a:t>
            </a:r>
            <a:r>
              <a:rPr lang="en-US" sz="3400" dirty="0" err="1">
                <a:latin typeface="Arial"/>
                <a:cs typeface="Arial"/>
              </a:rPr>
              <a:t>mã</a:t>
            </a:r>
            <a:r>
              <a:rPr lang="en-US" sz="3400" dirty="0">
                <a:latin typeface="Arial"/>
                <a:cs typeface="Arial"/>
              </a:rPr>
              <a:t> unipolar RZ</a:t>
            </a:r>
          </a:p>
        </p:txBody>
      </p:sp>
      <p:grpSp>
        <p:nvGrpSpPr>
          <p:cNvPr id="2" name="Group 1"/>
          <p:cNvGrpSpPr/>
          <p:nvPr/>
        </p:nvGrpSpPr>
        <p:grpSpPr>
          <a:xfrm>
            <a:off x="1600200" y="1219200"/>
            <a:ext cx="5105400" cy="2316162"/>
            <a:chOff x="1600200" y="3703638"/>
            <a:chExt cx="5105400" cy="2316162"/>
          </a:xfrm>
        </p:grpSpPr>
        <p:sp>
          <p:nvSpPr>
            <p:cNvPr id="67590" name="Text Box 36"/>
            <p:cNvSpPr txBox="1">
              <a:spLocks noChangeArrowheads="1"/>
            </p:cNvSpPr>
            <p:nvPr/>
          </p:nvSpPr>
          <p:spPr bwMode="auto">
            <a:xfrm>
              <a:off x="3581400" y="38846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67591" name="Text Box 42"/>
            <p:cNvSpPr txBox="1">
              <a:spLocks noChangeArrowheads="1"/>
            </p:cNvSpPr>
            <p:nvPr/>
          </p:nvSpPr>
          <p:spPr bwMode="auto">
            <a:xfrm>
              <a:off x="3589338" y="3884613"/>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67592" name="Text Box 43"/>
            <p:cNvSpPr txBox="1">
              <a:spLocks noChangeArrowheads="1"/>
            </p:cNvSpPr>
            <p:nvPr/>
          </p:nvSpPr>
          <p:spPr bwMode="auto">
            <a:xfrm>
              <a:off x="6113463" y="5661025"/>
              <a:ext cx="592137" cy="358775"/>
            </a:xfrm>
            <a:prstGeom prst="rect">
              <a:avLst/>
            </a:prstGeom>
            <a:noFill/>
            <a:ln w="38100">
              <a:noFill/>
              <a:miter lim="800000"/>
              <a:headEnd/>
              <a:tailEnd/>
            </a:ln>
          </p:spPr>
          <p:txBody>
            <a:bodyPr lIns="0" tIns="0" rIns="0" bIns="0"/>
            <a:lstStyle/>
            <a:p>
              <a:r>
                <a:rPr lang="en-US" altLang="ja-JP" sz="2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67593" name="Text Box 44"/>
            <p:cNvSpPr txBox="1">
              <a:spLocks noChangeArrowheads="1"/>
            </p:cNvSpPr>
            <p:nvPr/>
          </p:nvSpPr>
          <p:spPr bwMode="auto">
            <a:xfrm>
              <a:off x="2995613" y="43434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16</a:t>
              </a:r>
              <a:endParaRPr lang="vi-VN" sz="2000">
                <a:latin typeface="Times New Roman" pitchFamily="18" charset="0"/>
                <a:ea typeface="MS Mincho" pitchFamily="49" charset="-128"/>
                <a:cs typeface="Times New Roman" pitchFamily="18" charset="0"/>
              </a:endParaRPr>
            </a:p>
          </p:txBody>
        </p:sp>
        <p:sp>
          <p:nvSpPr>
            <p:cNvPr id="67594" name="Text Box 46"/>
            <p:cNvSpPr txBox="1">
              <a:spLocks noChangeArrowheads="1"/>
            </p:cNvSpPr>
            <p:nvPr/>
          </p:nvSpPr>
          <p:spPr bwMode="auto">
            <a:xfrm>
              <a:off x="1600200" y="4572000"/>
              <a:ext cx="838200" cy="36671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p:txBody>
        </p:sp>
        <p:sp>
          <p:nvSpPr>
            <p:cNvPr id="67630" name="Freeform 58"/>
            <p:cNvSpPr>
              <a:spLocks/>
            </p:cNvSpPr>
            <p:nvPr/>
          </p:nvSpPr>
          <p:spPr bwMode="auto">
            <a:xfrm>
              <a:off x="1828800" y="4751388"/>
              <a:ext cx="4440238" cy="735012"/>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7631" name="Line 60"/>
            <p:cNvSpPr>
              <a:spLocks noChangeShapeType="1"/>
            </p:cNvSpPr>
            <p:nvPr/>
          </p:nvSpPr>
          <p:spPr bwMode="auto">
            <a:xfrm>
              <a:off x="4030663" y="5486400"/>
              <a:ext cx="2587625"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67632" name="Line 61"/>
            <p:cNvSpPr>
              <a:spLocks noChangeShapeType="1"/>
            </p:cNvSpPr>
            <p:nvPr/>
          </p:nvSpPr>
          <p:spPr bwMode="auto">
            <a:xfrm flipH="1" flipV="1">
              <a:off x="4032250" y="3703638"/>
              <a:ext cx="6350" cy="1782762"/>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67633" name="Line 62"/>
            <p:cNvSpPr>
              <a:spLocks noChangeShapeType="1"/>
            </p:cNvSpPr>
            <p:nvPr/>
          </p:nvSpPr>
          <p:spPr bwMode="auto">
            <a:xfrm>
              <a:off x="5181600" y="5367338"/>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7634" name="Line 63"/>
            <p:cNvSpPr>
              <a:spLocks noChangeShapeType="1"/>
            </p:cNvSpPr>
            <p:nvPr/>
          </p:nvSpPr>
          <p:spPr bwMode="auto">
            <a:xfrm>
              <a:off x="6248400" y="5367338"/>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7635" name="Rectangle 68"/>
            <p:cNvSpPr>
              <a:spLocks noChangeArrowheads="1"/>
            </p:cNvSpPr>
            <p:nvPr/>
          </p:nvSpPr>
          <p:spPr bwMode="auto">
            <a:xfrm>
              <a:off x="1704975" y="4681538"/>
              <a:ext cx="2286000" cy="914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55" name="Text Box 349"/>
            <p:cNvSpPr txBox="1">
              <a:spLocks noChangeArrowheads="1"/>
            </p:cNvSpPr>
            <p:nvPr/>
          </p:nvSpPr>
          <p:spPr bwMode="auto">
            <a:xfrm>
              <a:off x="3124200" y="3733800"/>
              <a:ext cx="838200" cy="36671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p:txBody>
        </p:sp>
      </p:grpSp>
      <p:sp>
        <p:nvSpPr>
          <p:cNvPr id="56" name="Content Placeholder 19"/>
          <p:cNvSpPr txBox="1">
            <a:spLocks/>
          </p:cNvSpPr>
          <p:nvPr/>
        </p:nvSpPr>
        <p:spPr>
          <a:xfrm>
            <a:off x="838200" y="3429000"/>
            <a:ext cx="7467600" cy="3200400"/>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50000"/>
              </a:lnSpc>
              <a:spcBef>
                <a:spcPts val="456"/>
              </a:spcBef>
            </a:pPr>
            <a:r>
              <a:rPr lang="en-US" sz="2200" dirty="0" err="1">
                <a:latin typeface="Arial"/>
                <a:cs typeface="Arial"/>
              </a:rPr>
              <a:t>Đơn</a:t>
            </a:r>
            <a:r>
              <a:rPr lang="en-US" sz="2200" dirty="0">
                <a:latin typeface="Arial"/>
                <a:cs typeface="Arial"/>
              </a:rPr>
              <a:t> </a:t>
            </a:r>
            <a:r>
              <a:rPr lang="en-US" sz="2200" dirty="0" err="1">
                <a:latin typeface="Arial"/>
                <a:cs typeface="Arial"/>
              </a:rPr>
              <a:t>giản</a:t>
            </a:r>
            <a:endParaRPr lang="en-US" sz="2200" dirty="0">
              <a:latin typeface="Arial"/>
              <a:cs typeface="Arial"/>
            </a:endParaRPr>
          </a:p>
          <a:p>
            <a:pPr>
              <a:lnSpc>
                <a:spcPct val="150000"/>
              </a:lnSpc>
              <a:spcBef>
                <a:spcPts val="456"/>
              </a:spcBef>
            </a:pPr>
            <a:r>
              <a:rPr lang="en-US" sz="2200" dirty="0" err="1">
                <a:latin typeface="Arial"/>
                <a:cs typeface="Arial"/>
              </a:rPr>
              <a:t>Có</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đồng</a:t>
            </a:r>
            <a:r>
              <a:rPr lang="en-US" sz="2200" dirty="0">
                <a:latin typeface="Arial"/>
                <a:cs typeface="Arial"/>
              </a:rPr>
              <a:t> </a:t>
            </a:r>
            <a:r>
              <a:rPr lang="en-US" sz="2200" dirty="0" err="1">
                <a:latin typeface="Arial"/>
                <a:cs typeface="Arial"/>
              </a:rPr>
              <a:t>hồ</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vạch</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tại</a:t>
            </a:r>
            <a:r>
              <a:rPr lang="en-US" sz="2200" dirty="0">
                <a:latin typeface="Arial"/>
                <a:cs typeface="Arial"/>
              </a:rPr>
              <a:t> </a:t>
            </a:r>
            <a:r>
              <a:rPr lang="en-US" sz="2200" dirty="0" err="1">
                <a:latin typeface="Arial"/>
                <a:cs typeface="Arial"/>
              </a:rPr>
              <a:t>tốc</a:t>
            </a:r>
            <a:r>
              <a:rPr lang="en-US" sz="2200" dirty="0">
                <a:latin typeface="Arial"/>
                <a:cs typeface="Arial"/>
              </a:rPr>
              <a:t> </a:t>
            </a:r>
            <a:r>
              <a:rPr lang="en-US" sz="2200" dirty="0" err="1">
                <a:latin typeface="Arial"/>
                <a:cs typeface="Arial"/>
              </a:rPr>
              <a:t>độ</a:t>
            </a:r>
            <a:r>
              <a:rPr lang="en-US" sz="2200" dirty="0">
                <a:latin typeface="Arial"/>
                <a:cs typeface="Arial"/>
              </a:rPr>
              <a:t> bit)</a:t>
            </a:r>
          </a:p>
          <a:p>
            <a:pPr>
              <a:lnSpc>
                <a:spcPct val="150000"/>
              </a:lnSpc>
              <a:spcBef>
                <a:spcPts val="456"/>
              </a:spcBef>
            </a:pP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gấp</a:t>
            </a:r>
            <a:r>
              <a:rPr lang="en-US" sz="2200" dirty="0">
                <a:latin typeface="Arial"/>
                <a:cs typeface="Arial"/>
              </a:rPr>
              <a:t> </a:t>
            </a:r>
            <a:r>
              <a:rPr lang="en-US" sz="2200" dirty="0" err="1">
                <a:latin typeface="Arial"/>
                <a:cs typeface="Arial"/>
              </a:rPr>
              <a:t>đôi</a:t>
            </a:r>
            <a:r>
              <a:rPr lang="en-US" sz="2200" dirty="0">
                <a:latin typeface="Arial"/>
                <a:cs typeface="Arial"/>
              </a:rPr>
              <a:t> Unipolar NRZ</a:t>
            </a:r>
          </a:p>
          <a:p>
            <a:pPr>
              <a:lnSpc>
                <a:spcPct val="150000"/>
              </a:lnSpc>
              <a:spcBef>
                <a:spcPts val="456"/>
              </a:spcBef>
            </a:pPr>
            <a:r>
              <a:rPr lang="en-US" sz="2200" dirty="0" err="1">
                <a:latin typeface="Arial"/>
                <a:cs typeface="Arial"/>
              </a:rPr>
              <a:t>Tồn</a:t>
            </a:r>
            <a:r>
              <a:rPr lang="en-US" sz="2200" dirty="0">
                <a:latin typeface="Arial"/>
                <a:cs typeface="Arial"/>
              </a:rPr>
              <a:t> </a:t>
            </a:r>
            <a:r>
              <a:rPr lang="en-US" sz="2200" dirty="0" err="1">
                <a:latin typeface="Arial"/>
                <a:cs typeface="Arial"/>
              </a:rPr>
              <a:t>tại</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DC</a:t>
            </a:r>
          </a:p>
          <a:p>
            <a:pPr>
              <a:lnSpc>
                <a:spcPct val="150000"/>
              </a:lnSpc>
              <a:spcBef>
                <a:spcPts val="456"/>
              </a:spcBef>
            </a:pPr>
            <a:r>
              <a:rPr lang="en-US" sz="2200" dirty="0" err="1">
                <a:latin typeface="Arial"/>
                <a:cs typeface="Arial"/>
              </a:rPr>
              <a:t>Không</a:t>
            </a:r>
            <a:r>
              <a:rPr lang="en-US" sz="2200" dirty="0">
                <a:latin typeface="Arial"/>
                <a:cs typeface="Arial"/>
              </a:rPr>
              <a:t> </a:t>
            </a:r>
            <a:r>
              <a:rPr lang="en-US" sz="2200" dirty="0" err="1">
                <a:latin typeface="Arial"/>
                <a:cs typeface="Arial"/>
              </a:rPr>
              <a:t>có</a:t>
            </a:r>
            <a:r>
              <a:rPr lang="en-US" sz="2200" dirty="0">
                <a:latin typeface="Arial"/>
                <a:cs typeface="Arial"/>
              </a:rPr>
              <a:t> </a:t>
            </a: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hiện</a:t>
            </a:r>
            <a:r>
              <a:rPr lang="en-US" sz="2200" dirty="0">
                <a:latin typeface="Arial"/>
                <a:cs typeface="Arial"/>
              </a:rPr>
              <a:t> </a:t>
            </a:r>
            <a:r>
              <a:rPr lang="en-US" sz="2200" dirty="0" err="1">
                <a:latin typeface="Arial"/>
                <a:cs typeface="Arial"/>
              </a:rPr>
              <a:t>lỗi</a:t>
            </a:r>
            <a:r>
              <a:rPr lang="en-US" sz="2200" dirty="0">
                <a:latin typeface="Arial"/>
                <a:cs typeface="Arial"/>
                <a:sym typeface="Wingdings"/>
              </a:rPr>
              <a:t>               </a:t>
            </a:r>
            <a:endParaRPr lang="en-US" sz="22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13</a:t>
            </a:fld>
            <a:endParaRPr lang="vi-VN"/>
          </a:p>
        </p:txBody>
      </p:sp>
      <p:sp>
        <p:nvSpPr>
          <p:cNvPr id="52" name="Title 51"/>
          <p:cNvSpPr>
            <a:spLocks noGrp="1"/>
          </p:cNvSpPr>
          <p:nvPr>
            <p:ph type="title"/>
          </p:nvPr>
        </p:nvSpPr>
        <p:spPr/>
        <p:txBody>
          <a:bodyPr>
            <a:normAutofit/>
          </a:bodyPr>
          <a:lstStyle/>
          <a:p>
            <a:r>
              <a:rPr lang="en-US" sz="3400" dirty="0" err="1">
                <a:latin typeface="Arial"/>
                <a:cs typeface="Arial"/>
              </a:rPr>
              <a:t>Mã</a:t>
            </a:r>
            <a:r>
              <a:rPr lang="en-US" sz="3400" dirty="0">
                <a:latin typeface="Arial"/>
                <a:cs typeface="Arial"/>
              </a:rPr>
              <a:t> polar NRZ</a:t>
            </a:r>
          </a:p>
        </p:txBody>
      </p:sp>
      <p:pic>
        <p:nvPicPr>
          <p:cNvPr id="2" name="Picture 1"/>
          <p:cNvPicPr>
            <a:picLocks noChangeAspect="1"/>
          </p:cNvPicPr>
          <p:nvPr/>
        </p:nvPicPr>
        <p:blipFill>
          <a:blip r:embed="rId3"/>
          <a:stretch>
            <a:fillRect/>
          </a:stretch>
        </p:blipFill>
        <p:spPr>
          <a:xfrm>
            <a:off x="0" y="1729619"/>
            <a:ext cx="9144000" cy="4518781"/>
          </a:xfrm>
          <a:prstGeom prst="rect">
            <a:avLst/>
          </a:prstGeom>
        </p:spPr>
      </p:pic>
    </p:spTree>
    <p:extLst>
      <p:ext uri="{BB962C8B-B14F-4D97-AF65-F5344CB8AC3E}">
        <p14:creationId xmlns:p14="http://schemas.microsoft.com/office/powerpoint/2010/main" val="342481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8A75DAC1-EB3A-4BB7-B100-2A4927D285DF}" type="slidenum">
              <a:rPr lang="vi-VN"/>
              <a:pPr>
                <a:defRPr/>
              </a:pPr>
              <a:t>14</a:t>
            </a:fld>
            <a:endParaRPr lang="vi-VN"/>
          </a:p>
        </p:txBody>
      </p:sp>
      <p:grpSp>
        <p:nvGrpSpPr>
          <p:cNvPr id="2" name="Group 1"/>
          <p:cNvGrpSpPr/>
          <p:nvPr/>
        </p:nvGrpSpPr>
        <p:grpSpPr>
          <a:xfrm>
            <a:off x="1905000" y="1676400"/>
            <a:ext cx="5257800" cy="2209800"/>
            <a:chOff x="1981200" y="3581400"/>
            <a:chExt cx="5257800" cy="2209800"/>
          </a:xfrm>
        </p:grpSpPr>
        <p:sp>
          <p:nvSpPr>
            <p:cNvPr id="68646" name="Rectangle 69"/>
            <p:cNvSpPr>
              <a:spLocks noChangeArrowheads="1"/>
            </p:cNvSpPr>
            <p:nvPr/>
          </p:nvSpPr>
          <p:spPr bwMode="auto">
            <a:xfrm>
              <a:off x="1981200" y="3581400"/>
              <a:ext cx="5257800" cy="22098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68647" name="Text Box 70"/>
            <p:cNvSpPr txBox="1">
              <a:spLocks noChangeArrowheads="1"/>
            </p:cNvSpPr>
            <p:nvPr/>
          </p:nvSpPr>
          <p:spPr bwMode="auto">
            <a:xfrm>
              <a:off x="3581400" y="39608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68648" name="Line 71"/>
            <p:cNvSpPr>
              <a:spLocks noChangeShapeType="1"/>
            </p:cNvSpPr>
            <p:nvPr/>
          </p:nvSpPr>
          <p:spPr bwMode="auto">
            <a:xfrm>
              <a:off x="4479925" y="5099050"/>
              <a:ext cx="1752600"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68649" name="Line 72"/>
            <p:cNvSpPr>
              <a:spLocks noChangeShapeType="1"/>
            </p:cNvSpPr>
            <p:nvPr/>
          </p:nvSpPr>
          <p:spPr bwMode="auto">
            <a:xfrm>
              <a:off x="5230813" y="49958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8650" name="Line 73"/>
            <p:cNvSpPr>
              <a:spLocks noChangeShapeType="1"/>
            </p:cNvSpPr>
            <p:nvPr/>
          </p:nvSpPr>
          <p:spPr bwMode="auto">
            <a:xfrm>
              <a:off x="5983288" y="49958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68651" name="Freeform 74"/>
            <p:cNvSpPr>
              <a:spLocks/>
            </p:cNvSpPr>
            <p:nvPr/>
          </p:nvSpPr>
          <p:spPr bwMode="auto">
            <a:xfrm>
              <a:off x="3727450" y="4064000"/>
              <a:ext cx="1503363" cy="1035050"/>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8652" name="Freeform 75"/>
            <p:cNvSpPr>
              <a:spLocks/>
            </p:cNvSpPr>
            <p:nvPr/>
          </p:nvSpPr>
          <p:spPr bwMode="auto">
            <a:xfrm>
              <a:off x="5230813" y="4995863"/>
              <a:ext cx="752475" cy="103187"/>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8653" name="Text Box 76"/>
            <p:cNvSpPr txBox="1">
              <a:spLocks noChangeArrowheads="1"/>
            </p:cNvSpPr>
            <p:nvPr/>
          </p:nvSpPr>
          <p:spPr bwMode="auto">
            <a:xfrm>
              <a:off x="3589338" y="3960813"/>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68654" name="Text Box 77"/>
            <p:cNvSpPr txBox="1">
              <a:spLocks noChangeArrowheads="1"/>
            </p:cNvSpPr>
            <p:nvPr/>
          </p:nvSpPr>
          <p:spPr bwMode="auto">
            <a:xfrm>
              <a:off x="5184775" y="5280025"/>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68655" name="Text Box 78"/>
            <p:cNvSpPr txBox="1">
              <a:spLocks noChangeArrowheads="1"/>
            </p:cNvSpPr>
            <p:nvPr/>
          </p:nvSpPr>
          <p:spPr bwMode="auto">
            <a:xfrm>
              <a:off x="3757613" y="38862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68656" name="Line 79"/>
            <p:cNvSpPr>
              <a:spLocks noChangeShapeType="1"/>
            </p:cNvSpPr>
            <p:nvPr/>
          </p:nvSpPr>
          <p:spPr bwMode="auto">
            <a:xfrm flipV="1">
              <a:off x="4495800" y="3733800"/>
              <a:ext cx="0" cy="1371600"/>
            </a:xfrm>
            <a:prstGeom prst="line">
              <a:avLst/>
            </a:prstGeom>
            <a:noFill/>
            <a:ln w="38100">
              <a:solidFill>
                <a:srgbClr val="003399"/>
              </a:solidFill>
              <a:round/>
              <a:headEnd/>
              <a:tailEnd type="triangle" w="med" len="med"/>
            </a:ln>
          </p:spPr>
          <p:txBody>
            <a:bodyPr/>
            <a:lstStyle/>
            <a:p>
              <a:endParaRPr lang="en-US">
                <a:latin typeface="Times New Roman" pitchFamily="18" charset="0"/>
                <a:cs typeface="Times New Roman" pitchFamily="18" charset="0"/>
              </a:endParaRPr>
            </a:p>
          </p:txBody>
        </p:sp>
        <p:sp>
          <p:nvSpPr>
            <p:cNvPr id="68657" name="Text Box 80"/>
            <p:cNvSpPr txBox="1">
              <a:spLocks noChangeArrowheads="1"/>
            </p:cNvSpPr>
            <p:nvPr/>
          </p:nvSpPr>
          <p:spPr bwMode="auto">
            <a:xfrm>
              <a:off x="2438400" y="3810000"/>
              <a:ext cx="838200" cy="36671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PSD</a:t>
              </a:r>
            </a:p>
          </p:txBody>
        </p:sp>
      </p:grpSp>
      <p:sp>
        <p:nvSpPr>
          <p:cNvPr id="52" name="Title 51"/>
          <p:cNvSpPr>
            <a:spLocks noGrp="1"/>
          </p:cNvSpPr>
          <p:nvPr>
            <p:ph type="title"/>
          </p:nvPr>
        </p:nvSpPr>
        <p:spPr/>
        <p:txBody>
          <a:bodyPr>
            <a:normAutofit/>
          </a:bodyPr>
          <a:lstStyle/>
          <a:p>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polar NRZ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15</a:t>
            </a:fld>
            <a:endParaRPr lang="vi-VN"/>
          </a:p>
        </p:txBody>
      </p:sp>
      <p:sp>
        <p:nvSpPr>
          <p:cNvPr id="52" name="Title 51"/>
          <p:cNvSpPr>
            <a:spLocks noGrp="1"/>
          </p:cNvSpPr>
          <p:nvPr>
            <p:ph type="title"/>
          </p:nvPr>
        </p:nvSpPr>
        <p:spPr/>
        <p:txBody>
          <a:bodyPr>
            <a:normAutofit/>
          </a:bodyPr>
          <a:lstStyle/>
          <a:p>
            <a:r>
              <a:rPr lang="en-US" sz="3400" dirty="0" err="1">
                <a:latin typeface="Arial"/>
                <a:cs typeface="Arial"/>
              </a:rPr>
              <a:t>Mã</a:t>
            </a:r>
            <a:r>
              <a:rPr lang="en-US" sz="3400" dirty="0">
                <a:latin typeface="Arial"/>
                <a:cs typeface="Arial"/>
              </a:rPr>
              <a:t> polar RZ</a:t>
            </a:r>
          </a:p>
        </p:txBody>
      </p:sp>
      <p:pic>
        <p:nvPicPr>
          <p:cNvPr id="3" name="Picture 2"/>
          <p:cNvPicPr>
            <a:picLocks noChangeAspect="1"/>
          </p:cNvPicPr>
          <p:nvPr/>
        </p:nvPicPr>
        <p:blipFill>
          <a:blip r:embed="rId3"/>
          <a:stretch>
            <a:fillRect/>
          </a:stretch>
        </p:blipFill>
        <p:spPr>
          <a:xfrm>
            <a:off x="609600" y="1879600"/>
            <a:ext cx="7912100" cy="4368800"/>
          </a:xfrm>
          <a:prstGeom prst="rect">
            <a:avLst/>
          </a:prstGeom>
        </p:spPr>
      </p:pic>
    </p:spTree>
    <p:extLst>
      <p:ext uri="{BB962C8B-B14F-4D97-AF65-F5344CB8AC3E}">
        <p14:creationId xmlns:p14="http://schemas.microsoft.com/office/powerpoint/2010/main" val="2417207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16</a:t>
            </a:fld>
            <a:endParaRPr lang="vi-VN"/>
          </a:p>
        </p:txBody>
      </p:sp>
      <p:sp>
        <p:nvSpPr>
          <p:cNvPr id="52" name="Title 51"/>
          <p:cNvSpPr>
            <a:spLocks noGrp="1"/>
          </p:cNvSpPr>
          <p:nvPr>
            <p:ph type="title"/>
          </p:nvPr>
        </p:nvSpPr>
        <p:spPr/>
        <p:txBody>
          <a:bodyPr>
            <a:normAutofit/>
          </a:bodyPr>
          <a:lstStyle/>
          <a:p>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polar RZ</a:t>
            </a:r>
          </a:p>
        </p:txBody>
      </p:sp>
      <p:grpSp>
        <p:nvGrpSpPr>
          <p:cNvPr id="2" name="Group 1"/>
          <p:cNvGrpSpPr/>
          <p:nvPr/>
        </p:nvGrpSpPr>
        <p:grpSpPr>
          <a:xfrm>
            <a:off x="1524000" y="1905000"/>
            <a:ext cx="6019800" cy="2819400"/>
            <a:chOff x="1524000" y="2224087"/>
            <a:chExt cx="6019800" cy="2819400"/>
          </a:xfrm>
        </p:grpSpPr>
        <p:sp>
          <p:nvSpPr>
            <p:cNvPr id="11" name="Rectangle 57"/>
            <p:cNvSpPr>
              <a:spLocks noChangeArrowheads="1"/>
            </p:cNvSpPr>
            <p:nvPr/>
          </p:nvSpPr>
          <p:spPr bwMode="auto">
            <a:xfrm>
              <a:off x="1524000" y="2224087"/>
              <a:ext cx="6019800" cy="2819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12" name="Text Box 58"/>
            <p:cNvSpPr txBox="1">
              <a:spLocks noChangeArrowheads="1"/>
            </p:cNvSpPr>
            <p:nvPr/>
          </p:nvSpPr>
          <p:spPr bwMode="auto">
            <a:xfrm>
              <a:off x="3581400" y="2603500"/>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13" name="Text Box 59"/>
            <p:cNvSpPr txBox="1">
              <a:spLocks noChangeArrowheads="1"/>
            </p:cNvSpPr>
            <p:nvPr/>
          </p:nvSpPr>
          <p:spPr bwMode="auto">
            <a:xfrm>
              <a:off x="3589338" y="2603500"/>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14" name="Text Box 60"/>
            <p:cNvSpPr txBox="1">
              <a:spLocks noChangeArrowheads="1"/>
            </p:cNvSpPr>
            <p:nvPr/>
          </p:nvSpPr>
          <p:spPr bwMode="auto">
            <a:xfrm>
              <a:off x="6113463" y="4379912"/>
              <a:ext cx="592137" cy="358775"/>
            </a:xfrm>
            <a:prstGeom prst="rect">
              <a:avLst/>
            </a:prstGeom>
            <a:noFill/>
            <a:ln w="38100">
              <a:noFill/>
              <a:miter lim="800000"/>
              <a:headEnd/>
              <a:tailEnd/>
            </a:ln>
          </p:spPr>
          <p:txBody>
            <a:bodyPr lIns="0" tIns="0" rIns="0" bIns="0"/>
            <a:lstStyle/>
            <a:p>
              <a:r>
                <a:rPr lang="en-US" altLang="ja-JP" sz="2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15" name="Text Box 61"/>
            <p:cNvSpPr txBox="1">
              <a:spLocks noChangeArrowheads="1"/>
            </p:cNvSpPr>
            <p:nvPr/>
          </p:nvSpPr>
          <p:spPr bwMode="auto">
            <a:xfrm>
              <a:off x="3148013" y="3062287"/>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16" name="Text Box 62"/>
            <p:cNvSpPr txBox="1">
              <a:spLocks noChangeArrowheads="1"/>
            </p:cNvSpPr>
            <p:nvPr/>
          </p:nvSpPr>
          <p:spPr bwMode="auto">
            <a:xfrm>
              <a:off x="2971800" y="2528887"/>
              <a:ext cx="838200" cy="36671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p:txBody>
        </p:sp>
        <p:sp>
          <p:nvSpPr>
            <p:cNvPr id="17" name="Freeform 63"/>
            <p:cNvSpPr>
              <a:spLocks/>
            </p:cNvSpPr>
            <p:nvPr/>
          </p:nvSpPr>
          <p:spPr bwMode="auto">
            <a:xfrm>
              <a:off x="1828800" y="3470275"/>
              <a:ext cx="4440238" cy="735012"/>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18" name="Line 64"/>
            <p:cNvSpPr>
              <a:spLocks noChangeShapeType="1"/>
            </p:cNvSpPr>
            <p:nvPr/>
          </p:nvSpPr>
          <p:spPr bwMode="auto">
            <a:xfrm>
              <a:off x="4030663" y="4205287"/>
              <a:ext cx="2587625"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19" name="Line 65"/>
            <p:cNvSpPr>
              <a:spLocks noChangeShapeType="1"/>
            </p:cNvSpPr>
            <p:nvPr/>
          </p:nvSpPr>
          <p:spPr bwMode="auto">
            <a:xfrm flipH="1" flipV="1">
              <a:off x="4032250" y="2422525"/>
              <a:ext cx="6350" cy="1782762"/>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0" name="Line 66"/>
            <p:cNvSpPr>
              <a:spLocks noChangeShapeType="1"/>
            </p:cNvSpPr>
            <p:nvPr/>
          </p:nvSpPr>
          <p:spPr bwMode="auto">
            <a:xfrm>
              <a:off x="51816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1" name="Line 67"/>
            <p:cNvSpPr>
              <a:spLocks noChangeShapeType="1"/>
            </p:cNvSpPr>
            <p:nvPr/>
          </p:nvSpPr>
          <p:spPr bwMode="auto">
            <a:xfrm>
              <a:off x="62484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2" name="Rectangle 68"/>
            <p:cNvSpPr>
              <a:spLocks noChangeArrowheads="1"/>
            </p:cNvSpPr>
            <p:nvPr/>
          </p:nvSpPr>
          <p:spPr bwMode="auto">
            <a:xfrm>
              <a:off x="1704975" y="3400425"/>
              <a:ext cx="2286000" cy="914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194458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17</a:t>
            </a:fld>
            <a:endParaRPr lang="vi-VN"/>
          </a:p>
        </p:txBody>
      </p:sp>
      <p:sp>
        <p:nvSpPr>
          <p:cNvPr id="52" name="Title 51"/>
          <p:cNvSpPr>
            <a:spLocks noGrp="1"/>
          </p:cNvSpPr>
          <p:nvPr>
            <p:ph type="title"/>
          </p:nvPr>
        </p:nvSpPr>
        <p:spPr/>
        <p:txBody>
          <a:bodyPr>
            <a:normAutofit/>
          </a:bodyPr>
          <a:lstStyle/>
          <a:p>
            <a:r>
              <a:rPr lang="en-US" sz="3400" dirty="0" err="1">
                <a:latin typeface="Arial"/>
                <a:cs typeface="Arial"/>
              </a:rPr>
              <a:t>Mã</a:t>
            </a:r>
            <a:r>
              <a:rPr lang="en-US" sz="3400" dirty="0">
                <a:latin typeface="Arial"/>
                <a:cs typeface="Arial"/>
              </a:rPr>
              <a:t> Bipolar</a:t>
            </a:r>
          </a:p>
        </p:txBody>
      </p:sp>
      <p:pic>
        <p:nvPicPr>
          <p:cNvPr id="2" name="Picture 1"/>
          <p:cNvPicPr>
            <a:picLocks noChangeAspect="1"/>
          </p:cNvPicPr>
          <p:nvPr/>
        </p:nvPicPr>
        <p:blipFill>
          <a:blip r:embed="rId3"/>
          <a:stretch>
            <a:fillRect/>
          </a:stretch>
        </p:blipFill>
        <p:spPr>
          <a:xfrm>
            <a:off x="774700" y="1257300"/>
            <a:ext cx="7912100" cy="5448300"/>
          </a:xfrm>
          <a:prstGeom prst="rect">
            <a:avLst/>
          </a:prstGeom>
        </p:spPr>
      </p:pic>
    </p:spTree>
    <p:extLst>
      <p:ext uri="{BB962C8B-B14F-4D97-AF65-F5344CB8AC3E}">
        <p14:creationId xmlns:p14="http://schemas.microsoft.com/office/powerpoint/2010/main" val="227111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18</a:t>
            </a:fld>
            <a:endParaRPr lang="vi-VN"/>
          </a:p>
        </p:txBody>
      </p:sp>
      <p:sp>
        <p:nvSpPr>
          <p:cNvPr id="52" name="Title 51"/>
          <p:cNvSpPr>
            <a:spLocks noGrp="1"/>
          </p:cNvSpPr>
          <p:nvPr>
            <p:ph type="title"/>
          </p:nvPr>
        </p:nvSpPr>
        <p:spPr/>
        <p:txBody>
          <a:bodyPr>
            <a:normAutofit/>
          </a:bodyPr>
          <a:lstStyle/>
          <a:p>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bipolar</a:t>
            </a:r>
          </a:p>
        </p:txBody>
      </p:sp>
      <p:grpSp>
        <p:nvGrpSpPr>
          <p:cNvPr id="18" name="Group 17"/>
          <p:cNvGrpSpPr/>
          <p:nvPr/>
        </p:nvGrpSpPr>
        <p:grpSpPr>
          <a:xfrm>
            <a:off x="381000" y="1371600"/>
            <a:ext cx="5257800" cy="2438400"/>
            <a:chOff x="1981200" y="3657600"/>
            <a:chExt cx="5257800" cy="2438400"/>
          </a:xfrm>
        </p:grpSpPr>
        <p:sp>
          <p:nvSpPr>
            <p:cNvPr id="19" name="Rectangle 2"/>
            <p:cNvSpPr>
              <a:spLocks noChangeArrowheads="1"/>
            </p:cNvSpPr>
            <p:nvPr/>
          </p:nvSpPr>
          <p:spPr bwMode="auto">
            <a:xfrm>
              <a:off x="1981200" y="3657600"/>
              <a:ext cx="5257800" cy="2438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20" name="Text Box 36"/>
            <p:cNvSpPr txBox="1">
              <a:spLocks noChangeArrowheads="1"/>
            </p:cNvSpPr>
            <p:nvPr/>
          </p:nvSpPr>
          <p:spPr bwMode="auto">
            <a:xfrm>
              <a:off x="3581400" y="42656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21" name="Text Box 43"/>
            <p:cNvSpPr txBox="1">
              <a:spLocks noChangeArrowheads="1"/>
            </p:cNvSpPr>
            <p:nvPr/>
          </p:nvSpPr>
          <p:spPr bwMode="auto">
            <a:xfrm>
              <a:off x="5105400" y="5737225"/>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22" name="Text Box 44"/>
            <p:cNvSpPr txBox="1">
              <a:spLocks noChangeArrowheads="1"/>
            </p:cNvSpPr>
            <p:nvPr/>
          </p:nvSpPr>
          <p:spPr bwMode="auto">
            <a:xfrm>
              <a:off x="3224213" y="38862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23" name="Text Box 46"/>
            <p:cNvSpPr txBox="1">
              <a:spLocks noChangeArrowheads="1"/>
            </p:cNvSpPr>
            <p:nvPr/>
          </p:nvSpPr>
          <p:spPr bwMode="auto">
            <a:xfrm>
              <a:off x="2057400" y="4038600"/>
              <a:ext cx="838200" cy="784830"/>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r>
                <a:rPr lang="en-US" b="1" dirty="0">
                  <a:latin typeface="Times New Roman" pitchFamily="18" charset="0"/>
                  <a:cs typeface="Times New Roman" pitchFamily="18" charset="0"/>
                </a:rPr>
                <a:t>NRZ</a:t>
              </a:r>
            </a:p>
          </p:txBody>
        </p:sp>
        <p:sp>
          <p:nvSpPr>
            <p:cNvPr id="24" name="Line 49"/>
            <p:cNvSpPr>
              <a:spLocks noChangeShapeType="1"/>
            </p:cNvSpPr>
            <p:nvPr/>
          </p:nvSpPr>
          <p:spPr bwMode="auto">
            <a:xfrm>
              <a:off x="3913188" y="5619750"/>
              <a:ext cx="2944812"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5" name="Line 50"/>
            <p:cNvSpPr>
              <a:spLocks noChangeShapeType="1"/>
            </p:cNvSpPr>
            <p:nvPr/>
          </p:nvSpPr>
          <p:spPr bwMode="auto">
            <a:xfrm flipV="1">
              <a:off x="3913188" y="3886200"/>
              <a:ext cx="0" cy="173355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6" name="Line 51"/>
            <p:cNvSpPr>
              <a:spLocks noChangeShapeType="1"/>
            </p:cNvSpPr>
            <p:nvPr/>
          </p:nvSpPr>
          <p:spPr bwMode="auto">
            <a:xfrm>
              <a:off x="5176838" y="5486400"/>
              <a:ext cx="0" cy="268288"/>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7" name="Line 52"/>
            <p:cNvSpPr>
              <a:spLocks noChangeShapeType="1"/>
            </p:cNvSpPr>
            <p:nvPr/>
          </p:nvSpPr>
          <p:spPr bwMode="auto">
            <a:xfrm>
              <a:off x="6226175" y="5486400"/>
              <a:ext cx="0" cy="268288"/>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8" name="Freeform 53"/>
            <p:cNvSpPr>
              <a:spLocks/>
            </p:cNvSpPr>
            <p:nvPr/>
          </p:nvSpPr>
          <p:spPr bwMode="auto">
            <a:xfrm>
              <a:off x="3913188" y="4286250"/>
              <a:ext cx="631825" cy="1333500"/>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29" name="Freeform 54"/>
            <p:cNvSpPr>
              <a:spLocks/>
            </p:cNvSpPr>
            <p:nvPr/>
          </p:nvSpPr>
          <p:spPr bwMode="auto">
            <a:xfrm>
              <a:off x="5176838" y="5486400"/>
              <a:ext cx="628650" cy="133350"/>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0" name="Freeform 55"/>
            <p:cNvSpPr>
              <a:spLocks/>
            </p:cNvSpPr>
            <p:nvPr/>
          </p:nvSpPr>
          <p:spPr bwMode="auto">
            <a:xfrm>
              <a:off x="4545013" y="5353050"/>
              <a:ext cx="631825" cy="266700"/>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1" name="Line 56"/>
            <p:cNvSpPr>
              <a:spLocks noChangeShapeType="1"/>
            </p:cNvSpPr>
            <p:nvPr/>
          </p:nvSpPr>
          <p:spPr bwMode="auto">
            <a:xfrm>
              <a:off x="5805488" y="5619750"/>
              <a:ext cx="420687"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2" name="Line 59"/>
            <p:cNvSpPr>
              <a:spLocks noChangeShapeType="1"/>
            </p:cNvSpPr>
            <p:nvPr/>
          </p:nvSpPr>
          <p:spPr bwMode="auto">
            <a:xfrm>
              <a:off x="3798888" y="4094163"/>
              <a:ext cx="207962"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grpSp>
      <p:grpSp>
        <p:nvGrpSpPr>
          <p:cNvPr id="33" name="Group 32"/>
          <p:cNvGrpSpPr/>
          <p:nvPr/>
        </p:nvGrpSpPr>
        <p:grpSpPr>
          <a:xfrm>
            <a:off x="533400" y="3984625"/>
            <a:ext cx="4953001" cy="2568575"/>
            <a:chOff x="2514600" y="3657600"/>
            <a:chExt cx="4953001" cy="2568575"/>
          </a:xfrm>
        </p:grpSpPr>
        <p:sp>
          <p:nvSpPr>
            <p:cNvPr id="34" name="Text Box 4"/>
            <p:cNvSpPr txBox="1">
              <a:spLocks noChangeArrowheads="1"/>
            </p:cNvSpPr>
            <p:nvPr/>
          </p:nvSpPr>
          <p:spPr bwMode="auto">
            <a:xfrm>
              <a:off x="4343400" y="37322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35" name="Text Box 5"/>
            <p:cNvSpPr txBox="1">
              <a:spLocks noChangeArrowheads="1"/>
            </p:cNvSpPr>
            <p:nvPr/>
          </p:nvSpPr>
          <p:spPr bwMode="auto">
            <a:xfrm>
              <a:off x="4351338" y="3732213"/>
              <a:ext cx="876300" cy="1243013"/>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36" name="Text Box 6"/>
            <p:cNvSpPr txBox="1">
              <a:spLocks noChangeArrowheads="1"/>
            </p:cNvSpPr>
            <p:nvPr/>
          </p:nvSpPr>
          <p:spPr bwMode="auto">
            <a:xfrm>
              <a:off x="5580063" y="5867400"/>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37" name="Text Box 7"/>
            <p:cNvSpPr txBox="1">
              <a:spLocks noChangeArrowheads="1"/>
            </p:cNvSpPr>
            <p:nvPr/>
          </p:nvSpPr>
          <p:spPr bwMode="auto">
            <a:xfrm>
              <a:off x="3352800" y="3810000"/>
              <a:ext cx="1119188"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38" name="Text Box 8"/>
            <p:cNvSpPr txBox="1">
              <a:spLocks noChangeArrowheads="1"/>
            </p:cNvSpPr>
            <p:nvPr/>
          </p:nvSpPr>
          <p:spPr bwMode="auto">
            <a:xfrm>
              <a:off x="2514600" y="4572000"/>
              <a:ext cx="838200" cy="784830"/>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r>
                <a:rPr lang="en-US" b="1" dirty="0">
                  <a:latin typeface="Times New Roman" pitchFamily="18" charset="0"/>
                  <a:cs typeface="Times New Roman" pitchFamily="18" charset="0"/>
                </a:rPr>
                <a:t>RZ</a:t>
              </a:r>
            </a:p>
          </p:txBody>
        </p:sp>
        <p:sp>
          <p:nvSpPr>
            <p:cNvPr id="39" name="Line 51"/>
            <p:cNvSpPr>
              <a:spLocks noChangeShapeType="1"/>
            </p:cNvSpPr>
            <p:nvPr/>
          </p:nvSpPr>
          <p:spPr bwMode="auto">
            <a:xfrm>
              <a:off x="4265613" y="5700713"/>
              <a:ext cx="3201988"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40" name="Line 52"/>
            <p:cNvSpPr>
              <a:spLocks noChangeShapeType="1"/>
            </p:cNvSpPr>
            <p:nvPr/>
          </p:nvSpPr>
          <p:spPr bwMode="auto">
            <a:xfrm flipV="1">
              <a:off x="4265613" y="3657600"/>
              <a:ext cx="0" cy="2043113"/>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41" name="Line 53"/>
            <p:cNvSpPr>
              <a:spLocks noChangeShapeType="1"/>
            </p:cNvSpPr>
            <p:nvPr/>
          </p:nvSpPr>
          <p:spPr bwMode="auto">
            <a:xfrm>
              <a:off x="5638800" y="5543550"/>
              <a:ext cx="0" cy="315913"/>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2" name="Line 54"/>
            <p:cNvSpPr>
              <a:spLocks noChangeShapeType="1"/>
            </p:cNvSpPr>
            <p:nvPr/>
          </p:nvSpPr>
          <p:spPr bwMode="auto">
            <a:xfrm>
              <a:off x="6780213" y="5543550"/>
              <a:ext cx="0" cy="315913"/>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3" name="Freeform 55"/>
            <p:cNvSpPr>
              <a:spLocks/>
            </p:cNvSpPr>
            <p:nvPr/>
          </p:nvSpPr>
          <p:spPr bwMode="auto">
            <a:xfrm>
              <a:off x="4265613" y="4286250"/>
              <a:ext cx="1373188" cy="1414463"/>
            </a:xfrm>
            <a:custGeom>
              <a:avLst/>
              <a:gdLst>
                <a:gd name="T0" fmla="*/ 0 w 720"/>
                <a:gd name="T1" fmla="*/ 6 h 1800"/>
                <a:gd name="T2" fmla="*/ 1564 w 720"/>
                <a:gd name="T3" fmla="*/ 0 h 1800"/>
                <a:gd name="T4" fmla="*/ 3124 w 720"/>
                <a:gd name="T5" fmla="*/ 6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44" name="Freeform 56"/>
            <p:cNvSpPr>
              <a:spLocks/>
            </p:cNvSpPr>
            <p:nvPr/>
          </p:nvSpPr>
          <p:spPr bwMode="auto">
            <a:xfrm>
              <a:off x="5638800" y="5543550"/>
              <a:ext cx="912813" cy="157163"/>
            </a:xfrm>
            <a:custGeom>
              <a:avLst/>
              <a:gdLst>
                <a:gd name="T0" fmla="*/ 0 w 720"/>
                <a:gd name="T1" fmla="*/ 0 h 360"/>
                <a:gd name="T2" fmla="*/ 59 w 720"/>
                <a:gd name="T3" fmla="*/ 0 h 360"/>
                <a:gd name="T4" fmla="*/ 119 w 720"/>
                <a:gd name="T5" fmla="*/ 0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45" name="Line 60"/>
            <p:cNvSpPr>
              <a:spLocks noChangeShapeType="1"/>
            </p:cNvSpPr>
            <p:nvPr/>
          </p:nvSpPr>
          <p:spPr bwMode="auto">
            <a:xfrm>
              <a:off x="4152900" y="3937000"/>
              <a:ext cx="228600"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676A76B-5D44-A74D-830E-DE0EC9ED6D94}"/>
                  </a:ext>
                </a:extLst>
              </p14:cNvPr>
              <p14:cNvContentPartPr/>
              <p14:nvPr/>
            </p14:nvContentPartPr>
            <p14:xfrm>
              <a:off x="3027240" y="1901880"/>
              <a:ext cx="669960" cy="1000800"/>
            </p14:xfrm>
          </p:contentPart>
        </mc:Choice>
        <mc:Fallback xmlns="">
          <p:pic>
            <p:nvPicPr>
              <p:cNvPr id="2" name="Ink 1">
                <a:extLst>
                  <a:ext uri="{FF2B5EF4-FFF2-40B4-BE49-F238E27FC236}">
                    <a16:creationId xmlns:a16="http://schemas.microsoft.com/office/drawing/2014/main" id="{3676A76B-5D44-A74D-830E-DE0EC9ED6D94}"/>
                  </a:ext>
                </a:extLst>
              </p:cNvPr>
              <p:cNvPicPr/>
              <p:nvPr/>
            </p:nvPicPr>
            <p:blipFill>
              <a:blip r:embed="rId4"/>
              <a:stretch>
                <a:fillRect/>
              </a:stretch>
            </p:blipFill>
            <p:spPr>
              <a:xfrm>
                <a:off x="3017880" y="1892520"/>
                <a:ext cx="688680" cy="1019520"/>
              </a:xfrm>
              <a:prstGeom prst="rect">
                <a:avLst/>
              </a:prstGeom>
            </p:spPr>
          </p:pic>
        </mc:Fallback>
      </mc:AlternateContent>
    </p:spTree>
    <p:extLst>
      <p:ext uri="{BB962C8B-B14F-4D97-AF65-F5344CB8AC3E}">
        <p14:creationId xmlns:p14="http://schemas.microsoft.com/office/powerpoint/2010/main" val="365909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Thảo</a:t>
            </a:r>
            <a:r>
              <a:rPr lang="en-US" sz="3400" dirty="0">
                <a:latin typeface="Arial"/>
                <a:cs typeface="Arial"/>
              </a:rPr>
              <a:t> </a:t>
            </a:r>
            <a:r>
              <a:rPr lang="en-US" sz="3400" dirty="0" err="1">
                <a:latin typeface="Arial"/>
                <a:cs typeface="Arial"/>
              </a:rPr>
              <a:t>luận</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19</a:t>
            </a:fld>
            <a:endParaRPr lang="vi-VN"/>
          </a:p>
        </p:txBody>
      </p:sp>
      <p:sp>
        <p:nvSpPr>
          <p:cNvPr id="20" name="Content Placeholder 19"/>
          <p:cNvSpPr>
            <a:spLocks noGrp="1"/>
          </p:cNvSpPr>
          <p:nvPr>
            <p:ph sz="quarter" idx="1"/>
          </p:nvPr>
        </p:nvSpPr>
        <p:spPr>
          <a:xfrm>
            <a:off x="838200" y="1524000"/>
            <a:ext cx="7315200" cy="4343400"/>
          </a:xfrm>
        </p:spPr>
        <p:txBody>
          <a:bodyPr>
            <a:normAutofit/>
          </a:bodyPr>
          <a:lstStyle/>
          <a:p>
            <a:pPr>
              <a:lnSpc>
                <a:spcPct val="170000"/>
              </a:lnSpc>
              <a:spcBef>
                <a:spcPct val="40000"/>
              </a:spcBef>
            </a:pPr>
            <a:r>
              <a:rPr lang="en-US" sz="2200" dirty="0" err="1">
                <a:latin typeface="Arial"/>
                <a:cs typeface="Arial"/>
              </a:rPr>
              <a:t>Dựa</a:t>
            </a:r>
            <a:r>
              <a:rPr lang="en-US" sz="2200" dirty="0">
                <a:latin typeface="Arial"/>
                <a:cs typeface="Arial"/>
              </a:rPr>
              <a:t> </a:t>
            </a:r>
            <a:r>
              <a:rPr lang="en-US" sz="2200" dirty="0" err="1">
                <a:latin typeface="Arial"/>
                <a:cs typeface="Arial"/>
              </a:rPr>
              <a:t>vào</a:t>
            </a:r>
            <a:r>
              <a:rPr lang="en-US" sz="2200" dirty="0">
                <a:latin typeface="Arial"/>
                <a:cs typeface="Arial"/>
              </a:rPr>
              <a:t> </a:t>
            </a:r>
            <a:r>
              <a:rPr lang="en-US" sz="2200" dirty="0" err="1">
                <a:latin typeface="Arial"/>
                <a:cs typeface="Arial"/>
              </a:rPr>
              <a:t>các</a:t>
            </a:r>
            <a:r>
              <a:rPr lang="en-US" sz="2200" dirty="0">
                <a:latin typeface="Arial"/>
                <a:cs typeface="Arial"/>
              </a:rPr>
              <a:t> PSD </a:t>
            </a:r>
            <a:r>
              <a:rPr lang="en-US" sz="2200" dirty="0" err="1">
                <a:latin typeface="Arial"/>
                <a:cs typeface="Arial"/>
              </a:rPr>
              <a:t>cho</a:t>
            </a:r>
            <a:r>
              <a:rPr lang="en-US" sz="2200" dirty="0">
                <a:latin typeface="Arial"/>
                <a:cs typeface="Arial"/>
              </a:rPr>
              <a:t> </a:t>
            </a:r>
            <a:r>
              <a:rPr lang="en-US" sz="2200" dirty="0" err="1">
                <a:latin typeface="Arial"/>
                <a:cs typeface="Arial"/>
              </a:rPr>
              <a:t>biết</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đặc</a:t>
            </a:r>
            <a:r>
              <a:rPr lang="en-US" sz="2200" dirty="0">
                <a:latin typeface="Arial"/>
                <a:cs typeface="Arial"/>
              </a:rPr>
              <a:t> </a:t>
            </a:r>
            <a:r>
              <a:rPr lang="en-US" sz="2200" dirty="0" err="1">
                <a:latin typeface="Arial"/>
                <a:cs typeface="Arial"/>
              </a:rPr>
              <a:t>điểm</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loại</a:t>
            </a:r>
            <a:r>
              <a:rPr lang="en-US" sz="2200" dirty="0">
                <a:latin typeface="Arial"/>
                <a:cs typeface="Arial"/>
              </a:rPr>
              <a:t> </a:t>
            </a:r>
            <a:r>
              <a:rPr lang="en-US" sz="2200" dirty="0" err="1">
                <a:latin typeface="Arial"/>
                <a:cs typeface="Arial"/>
              </a:rPr>
              <a:t>mã</a:t>
            </a:r>
            <a:r>
              <a:rPr lang="en-US" sz="2200" dirty="0">
                <a:latin typeface="Arial"/>
                <a:cs typeface="Arial"/>
              </a:rPr>
              <a:t> </a:t>
            </a:r>
            <a:r>
              <a:rPr lang="en-US" sz="2200" dirty="0" err="1">
                <a:latin typeface="Arial"/>
                <a:cs typeface="Arial"/>
              </a:rPr>
              <a:t>đường</a:t>
            </a:r>
            <a:r>
              <a:rPr lang="en-US" sz="2200" dirty="0">
                <a:latin typeface="Arial"/>
                <a:cs typeface="Arial"/>
              </a:rPr>
              <a:t> Polar, Bipolar </a:t>
            </a:r>
            <a:r>
              <a:rPr lang="en-US" sz="2200" dirty="0" err="1">
                <a:latin typeface="Arial"/>
                <a:cs typeface="Arial"/>
              </a:rPr>
              <a:t>về</a:t>
            </a:r>
            <a:r>
              <a:rPr lang="en-US" sz="2200" dirty="0">
                <a:latin typeface="Arial"/>
                <a:cs typeface="Arial"/>
              </a:rPr>
              <a:t>: </a:t>
            </a: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kết</a:t>
            </a:r>
            <a:r>
              <a:rPr lang="en-US" sz="2200" dirty="0">
                <a:latin typeface="Arial"/>
                <a:cs typeface="Arial"/>
              </a:rPr>
              <a:t> </a:t>
            </a:r>
            <a:r>
              <a:rPr lang="en-US" sz="2200" dirty="0" err="1">
                <a:latin typeface="Arial"/>
                <a:cs typeface="Arial"/>
              </a:rPr>
              <a:t>nối</a:t>
            </a:r>
            <a:r>
              <a:rPr lang="en-US" sz="2200" dirty="0">
                <a:latin typeface="Arial"/>
                <a:cs typeface="Arial"/>
              </a:rPr>
              <a:t> AC, </a:t>
            </a:r>
            <a:r>
              <a:rPr lang="en-US" sz="2200" dirty="0" err="1">
                <a:latin typeface="Arial"/>
                <a:cs typeface="Arial"/>
              </a:rPr>
              <a:t>tính</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suốt</a:t>
            </a:r>
            <a:r>
              <a:rPr lang="en-US" sz="2200" dirty="0">
                <a:latin typeface="Arial"/>
                <a:cs typeface="Arial"/>
              </a:rPr>
              <a:t>, </a:t>
            </a: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hiện</a:t>
            </a:r>
            <a:r>
              <a:rPr lang="en-US" sz="2200" dirty="0">
                <a:latin typeface="Arial"/>
                <a:cs typeface="Arial"/>
              </a:rPr>
              <a:t> </a:t>
            </a:r>
            <a:r>
              <a:rPr lang="en-US" sz="2200" dirty="0" err="1">
                <a:latin typeface="Arial"/>
                <a:cs typeface="Arial"/>
              </a:rPr>
              <a:t>lỗi</a:t>
            </a:r>
            <a:r>
              <a:rPr lang="en-US" sz="2200" dirty="0">
                <a:latin typeface="Arial"/>
                <a:cs typeface="Arial"/>
              </a:rPr>
              <a:t>, </a:t>
            </a: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khôi</a:t>
            </a:r>
            <a:r>
              <a:rPr lang="en-US" sz="2200" dirty="0">
                <a:latin typeface="Arial"/>
                <a:cs typeface="Arial"/>
              </a:rPr>
              <a:t> </a:t>
            </a:r>
            <a:r>
              <a:rPr lang="en-US" sz="2200" dirty="0" err="1">
                <a:latin typeface="Arial"/>
                <a:cs typeface="Arial"/>
              </a:rPr>
              <a:t>phục</a:t>
            </a:r>
            <a:r>
              <a:rPr lang="en-US" sz="2200" dirty="0">
                <a:latin typeface="Arial"/>
                <a:cs typeface="Arial"/>
              </a:rPr>
              <a:t> </a:t>
            </a:r>
            <a:r>
              <a:rPr lang="en-US" sz="2200" dirty="0" err="1">
                <a:latin typeface="Arial"/>
                <a:cs typeface="Arial"/>
              </a:rPr>
              <a:t>xung</a:t>
            </a:r>
            <a:r>
              <a:rPr lang="en-US" sz="2200" dirty="0">
                <a:latin typeface="Arial"/>
                <a:cs typeface="Arial"/>
              </a:rPr>
              <a:t> </a:t>
            </a:r>
            <a:r>
              <a:rPr lang="en-US" sz="2200" dirty="0" err="1">
                <a:latin typeface="Arial"/>
                <a:cs typeface="Arial"/>
              </a:rPr>
              <a:t>đồng</a:t>
            </a:r>
            <a:r>
              <a:rPr lang="en-US" sz="2200" dirty="0">
                <a:latin typeface="Arial"/>
                <a:cs typeface="Arial"/>
              </a:rPr>
              <a:t> </a:t>
            </a:r>
            <a:r>
              <a:rPr lang="en-US" sz="2200" dirty="0" err="1">
                <a:latin typeface="Arial"/>
                <a:cs typeface="Arial"/>
              </a:rPr>
              <a:t>hồ</a:t>
            </a:r>
            <a:r>
              <a:rPr lang="en-US" sz="2200" dirty="0">
                <a:latin typeface="Arial"/>
                <a:cs typeface="Arial"/>
              </a:rPr>
              <a:t>, </a:t>
            </a: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chiếm</a:t>
            </a:r>
            <a:r>
              <a:rPr lang="en-US" sz="2200" dirty="0">
                <a:latin typeface="Arial"/>
                <a:cs typeface="Arial"/>
              </a:rPr>
              <a:t> </a:t>
            </a:r>
            <a:r>
              <a:rPr lang="en-US" sz="2200" dirty="0" err="1">
                <a:latin typeface="Arial"/>
                <a:cs typeface="Arial"/>
              </a:rPr>
              <a:t>dụng</a:t>
            </a:r>
            <a:endParaRPr lang="en-US" sz="2200" dirty="0">
              <a:latin typeface="Arial"/>
              <a:cs typeface="Arial"/>
            </a:endParaRP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423396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a:xfrm>
            <a:off x="301625" y="0"/>
            <a:ext cx="8613775" cy="914400"/>
          </a:xfrm>
        </p:spPr>
        <p:txBody>
          <a:bodyPr rtlCol="0">
            <a:normAutofit/>
          </a:bodyPr>
          <a:lstStyle/>
          <a:p>
            <a:pPr eaLnBrk="1" fontAlgn="auto" hangingPunct="1">
              <a:spcAft>
                <a:spcPts val="0"/>
              </a:spcAft>
              <a:defRPr/>
            </a:pPr>
            <a:r>
              <a:rPr lang="vi-VN" sz="3400" dirty="0">
                <a:solidFill>
                  <a:schemeClr val="tx1"/>
                </a:solidFill>
                <a:latin typeface="Arial"/>
                <a:cs typeface="Arial"/>
              </a:rPr>
              <a:t>Nhắc lại hệ thống thông tin số điển hình</a:t>
            </a:r>
          </a:p>
        </p:txBody>
      </p:sp>
      <p:sp>
        <p:nvSpPr>
          <p:cNvPr id="66563" name="Text Box 4"/>
          <p:cNvSpPr txBox="1">
            <a:spLocks noChangeArrowheads="1"/>
          </p:cNvSpPr>
          <p:nvPr/>
        </p:nvSpPr>
        <p:spPr bwMode="auto">
          <a:xfrm>
            <a:off x="8382000" y="3048000"/>
            <a:ext cx="685800" cy="1676400"/>
          </a:xfrm>
          <a:prstGeom prst="rect">
            <a:avLst/>
          </a:prstGeom>
          <a:noFill/>
          <a:ln w="28575">
            <a:noFill/>
            <a:miter lim="800000"/>
            <a:headEnd/>
            <a:tailEnd/>
          </a:ln>
        </p:spPr>
        <p:txBody>
          <a:bodyPr lIns="36000" rIns="36000"/>
          <a:lstStyle/>
          <a:p>
            <a:pPr algn="ctr"/>
            <a:r>
              <a:rPr lang="vi-VN" sz="2000">
                <a:latin typeface="Times New Roman" pitchFamily="18" charset="0"/>
                <a:cs typeface="Times New Roman" pitchFamily="18" charset="0"/>
              </a:rPr>
              <a:t>Kênh</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thông</a:t>
            </a:r>
          </a:p>
          <a:p>
            <a:pPr algn="ctr"/>
            <a:endParaRPr lang="vi-VN" sz="2000">
              <a:latin typeface="Times New Roman" pitchFamily="18" charset="0"/>
              <a:cs typeface="Times New Roman" pitchFamily="18" charset="0"/>
            </a:endParaRPr>
          </a:p>
          <a:p>
            <a:pPr algn="ctr"/>
            <a:r>
              <a:rPr lang="vi-VN" sz="2000">
                <a:latin typeface="Times New Roman" pitchFamily="18" charset="0"/>
                <a:cs typeface="Times New Roman" pitchFamily="18" charset="0"/>
              </a:rPr>
              <a:t>tin</a:t>
            </a:r>
          </a:p>
        </p:txBody>
      </p:sp>
      <p:sp>
        <p:nvSpPr>
          <p:cNvPr id="66564" name="Line 35"/>
          <p:cNvSpPr>
            <a:spLocks noChangeShapeType="1"/>
          </p:cNvSpPr>
          <p:nvPr/>
        </p:nvSpPr>
        <p:spPr bwMode="auto">
          <a:xfrm>
            <a:off x="8229600" y="2895600"/>
            <a:ext cx="0" cy="1925638"/>
          </a:xfrm>
          <a:prstGeom prst="line">
            <a:avLst/>
          </a:prstGeom>
          <a:noFill/>
          <a:ln w="28575">
            <a:solidFill>
              <a:srgbClr val="FF0000"/>
            </a:solidFill>
            <a:round/>
            <a:headEnd/>
            <a:tailEnd/>
          </a:ln>
        </p:spPr>
        <p:txBody>
          <a:bodyPr lIns="36000" rIns="36000"/>
          <a:lstStyle/>
          <a:p>
            <a:endParaRPr lang="en-US">
              <a:latin typeface="Times New Roman" pitchFamily="18" charset="0"/>
              <a:cs typeface="Times New Roman" pitchFamily="18" charset="0"/>
            </a:endParaRPr>
          </a:p>
        </p:txBody>
      </p:sp>
      <p:sp>
        <p:nvSpPr>
          <p:cNvPr id="66565" name="AutoShape 46"/>
          <p:cNvSpPr>
            <a:spLocks noChangeArrowheads="1"/>
          </p:cNvSpPr>
          <p:nvPr/>
        </p:nvSpPr>
        <p:spPr bwMode="auto">
          <a:xfrm>
            <a:off x="8115300" y="3429000"/>
            <a:ext cx="228600" cy="838200"/>
          </a:xfrm>
          <a:prstGeom prst="downArrow">
            <a:avLst>
              <a:gd name="adj1" fmla="val 50000"/>
              <a:gd name="adj2" fmla="val 91667"/>
            </a:avLst>
          </a:prstGeom>
          <a:solidFill>
            <a:srgbClr val="FF0000"/>
          </a:solidFill>
          <a:ln w="28575">
            <a:solidFill>
              <a:srgbClr val="FF0000"/>
            </a:solidFill>
            <a:miter lim="800000"/>
            <a:headEnd/>
            <a:tailEnd/>
          </a:ln>
        </p:spPr>
        <p:txBody>
          <a:bodyPr wrap="none" anchor="ctr"/>
          <a:lstStyle/>
          <a:p>
            <a:endParaRPr lang="en-US">
              <a:latin typeface="Times New Roman" pitchFamily="18" charset="0"/>
              <a:cs typeface="Times New Roman" pitchFamily="18" charset="0"/>
            </a:endParaRPr>
          </a:p>
        </p:txBody>
      </p:sp>
      <p:grpSp>
        <p:nvGrpSpPr>
          <p:cNvPr id="2" name="Group 78"/>
          <p:cNvGrpSpPr>
            <a:grpSpLocks/>
          </p:cNvGrpSpPr>
          <p:nvPr/>
        </p:nvGrpSpPr>
        <p:grpSpPr bwMode="auto">
          <a:xfrm>
            <a:off x="152400" y="1814513"/>
            <a:ext cx="8293100" cy="1122363"/>
            <a:chOff x="96" y="1143"/>
            <a:chExt cx="5224" cy="707"/>
          </a:xfrm>
        </p:grpSpPr>
        <p:sp>
          <p:nvSpPr>
            <p:cNvPr id="66608" name="Line 5"/>
            <p:cNvSpPr>
              <a:spLocks noChangeShapeType="1"/>
            </p:cNvSpPr>
            <p:nvPr/>
          </p:nvSpPr>
          <p:spPr bwMode="auto">
            <a:xfrm>
              <a:off x="96" y="1527"/>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9" name="Text Box 6"/>
            <p:cNvSpPr txBox="1">
              <a:spLocks noChangeArrowheads="1"/>
            </p:cNvSpPr>
            <p:nvPr/>
          </p:nvSpPr>
          <p:spPr bwMode="auto">
            <a:xfrm>
              <a:off x="480" y="1247"/>
              <a:ext cx="448" cy="576"/>
            </a:xfrm>
            <a:prstGeom prst="rect">
              <a:avLst/>
            </a:prstGeom>
            <a:solidFill>
              <a:srgbClr val="FFFF00"/>
            </a:solidFill>
            <a:ln w="28575">
              <a:solidFill>
                <a:srgbClr val="FF0000"/>
              </a:solidFill>
              <a:miter lim="800000"/>
              <a:headEnd/>
              <a:tailEnd/>
            </a:ln>
          </p:spPr>
          <p:txBody>
            <a:bodyPr lIns="36000" rIns="36000"/>
            <a:lstStyle/>
            <a:p>
              <a:pPr algn="ctr"/>
              <a:r>
                <a:rPr lang="vi-VN" sz="2300" dirty="0">
                  <a:latin typeface="Times New Roman" pitchFamily="18" charset="0"/>
                  <a:cs typeface="Times New Roman" pitchFamily="18" charset="0"/>
                </a:rPr>
                <a:t>Định dạng</a:t>
              </a:r>
            </a:p>
          </p:txBody>
        </p:sp>
        <p:sp>
          <p:nvSpPr>
            <p:cNvPr id="66610" name="Text Box 7"/>
            <p:cNvSpPr txBox="1">
              <a:spLocks noChangeArrowheads="1"/>
            </p:cNvSpPr>
            <p:nvPr/>
          </p:nvSpPr>
          <p:spPr bwMode="auto">
            <a:xfrm>
              <a:off x="1096" y="1143"/>
              <a:ext cx="539" cy="707"/>
            </a:xfrm>
            <a:prstGeom prst="rect">
              <a:avLst/>
            </a:prstGeom>
            <a:noFill/>
            <a:ln w="28575">
              <a:solidFill>
                <a:srgbClr val="FF0000"/>
              </a:solidFill>
              <a:miter lim="800000"/>
              <a:headEnd/>
              <a:tailEnd/>
            </a:ln>
          </p:spPr>
          <p:txBody>
            <a:bodyPr lIns="36000" rIns="36000"/>
            <a:lstStyle/>
            <a:p>
              <a:pPr algn="ctr"/>
              <a:r>
                <a:rPr lang="vi-VN" sz="2300" dirty="0">
                  <a:latin typeface="Times New Roman" pitchFamily="18" charset="0"/>
                  <a:cs typeface="Times New Roman" pitchFamily="18" charset="0"/>
                </a:rPr>
                <a:t>Mã hóa nguồn</a:t>
              </a:r>
            </a:p>
          </p:txBody>
        </p:sp>
        <p:sp>
          <p:nvSpPr>
            <p:cNvPr id="66611" name="Text Box 8"/>
            <p:cNvSpPr txBox="1">
              <a:spLocks noChangeArrowheads="1"/>
            </p:cNvSpPr>
            <p:nvPr/>
          </p:nvSpPr>
          <p:spPr bwMode="auto">
            <a:xfrm>
              <a:off x="1814" y="1143"/>
              <a:ext cx="449" cy="707"/>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Mật mã hóa</a:t>
              </a:r>
            </a:p>
          </p:txBody>
        </p:sp>
        <p:sp>
          <p:nvSpPr>
            <p:cNvPr id="66612" name="Text Box 9"/>
            <p:cNvSpPr txBox="1">
              <a:spLocks noChangeArrowheads="1"/>
            </p:cNvSpPr>
            <p:nvPr/>
          </p:nvSpPr>
          <p:spPr bwMode="auto">
            <a:xfrm>
              <a:off x="2443" y="1143"/>
              <a:ext cx="449" cy="707"/>
            </a:xfrm>
            <a:prstGeom prst="rect">
              <a:avLst/>
            </a:prstGeom>
            <a:noFill/>
            <a:ln w="28575">
              <a:solidFill>
                <a:srgbClr val="FF0000"/>
              </a:solidFill>
              <a:miter lim="800000"/>
              <a:headEnd/>
              <a:tailEnd/>
            </a:ln>
          </p:spPr>
          <p:txBody>
            <a:bodyPr lIns="36000" rIns="36000"/>
            <a:lstStyle>
              <a:defPPr>
                <a:defRPr lang="en-US"/>
              </a:defPPr>
              <a:lvl1pPr algn="ctr">
                <a:defRPr sz="2400">
                  <a:latin typeface="Times New Roman" pitchFamily="18" charset="0"/>
                  <a:cs typeface="Times New Roman" pitchFamily="18" charset="0"/>
                </a:defRPr>
              </a:lvl1pPr>
            </a:lstStyle>
            <a:p>
              <a:r>
                <a:rPr lang="vi-VN" dirty="0"/>
                <a:t>Mã hóa kênh</a:t>
              </a:r>
            </a:p>
          </p:txBody>
        </p:sp>
        <p:sp>
          <p:nvSpPr>
            <p:cNvPr id="66613" name="Text Box 10"/>
            <p:cNvSpPr txBox="1">
              <a:spLocks noChangeArrowheads="1"/>
            </p:cNvSpPr>
            <p:nvPr/>
          </p:nvSpPr>
          <p:spPr bwMode="auto">
            <a:xfrm>
              <a:off x="3072" y="1248"/>
              <a:ext cx="539" cy="505"/>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Ghép kênh</a:t>
              </a:r>
            </a:p>
          </p:txBody>
        </p:sp>
        <p:sp>
          <p:nvSpPr>
            <p:cNvPr id="66614" name="Text Box 11"/>
            <p:cNvSpPr txBox="1">
              <a:spLocks noChangeArrowheads="1"/>
            </p:cNvSpPr>
            <p:nvPr/>
          </p:nvSpPr>
          <p:spPr bwMode="auto">
            <a:xfrm>
              <a:off x="3792" y="1239"/>
              <a:ext cx="449" cy="505"/>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Điều chế</a:t>
              </a:r>
            </a:p>
          </p:txBody>
        </p:sp>
        <p:sp>
          <p:nvSpPr>
            <p:cNvPr id="66615" name="Text Box 12"/>
            <p:cNvSpPr txBox="1">
              <a:spLocks noChangeArrowheads="1"/>
            </p:cNvSpPr>
            <p:nvPr/>
          </p:nvSpPr>
          <p:spPr bwMode="auto">
            <a:xfrm>
              <a:off x="4416" y="1143"/>
              <a:ext cx="449" cy="707"/>
            </a:xfrm>
            <a:prstGeom prst="rect">
              <a:avLst/>
            </a:prstGeom>
            <a:noFill/>
            <a:ln w="28575">
              <a:solidFill>
                <a:srgbClr val="FF0000"/>
              </a:solidFill>
              <a:miter lim="800000"/>
              <a:headEnd/>
              <a:tailEnd/>
            </a:ln>
          </p:spPr>
          <p:txBody>
            <a:bodyPr lIns="36000" rIns="36000"/>
            <a:lstStyle/>
            <a:p>
              <a:pPr algn="ctr"/>
              <a:r>
                <a:rPr lang="vi-VN" sz="2400" dirty="0">
                  <a:latin typeface="Times New Roman" pitchFamily="18" charset="0"/>
                  <a:cs typeface="Times New Roman" pitchFamily="18" charset="0"/>
                </a:rPr>
                <a:t>Đa truy cập</a:t>
              </a:r>
            </a:p>
          </p:txBody>
        </p:sp>
        <p:sp>
          <p:nvSpPr>
            <p:cNvPr id="66616" name="Line 13"/>
            <p:cNvSpPr>
              <a:spLocks noChangeShapeType="1"/>
            </p:cNvSpPr>
            <p:nvPr/>
          </p:nvSpPr>
          <p:spPr bwMode="auto">
            <a:xfrm>
              <a:off x="916"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7" name="Line 14"/>
            <p:cNvSpPr>
              <a:spLocks noChangeShapeType="1"/>
            </p:cNvSpPr>
            <p:nvPr/>
          </p:nvSpPr>
          <p:spPr bwMode="auto">
            <a:xfrm>
              <a:off x="1635" y="154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8" name="Line 15"/>
            <p:cNvSpPr>
              <a:spLocks noChangeShapeType="1"/>
            </p:cNvSpPr>
            <p:nvPr/>
          </p:nvSpPr>
          <p:spPr bwMode="auto">
            <a:xfrm>
              <a:off x="2263" y="154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19" name="Line 16"/>
            <p:cNvSpPr>
              <a:spLocks noChangeShapeType="1"/>
            </p:cNvSpPr>
            <p:nvPr/>
          </p:nvSpPr>
          <p:spPr bwMode="auto">
            <a:xfrm>
              <a:off x="2892" y="1345"/>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0" name="Line 17"/>
            <p:cNvSpPr>
              <a:spLocks noChangeShapeType="1"/>
            </p:cNvSpPr>
            <p:nvPr/>
          </p:nvSpPr>
          <p:spPr bwMode="auto">
            <a:xfrm>
              <a:off x="3610" y="1507"/>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1" name="Line 18"/>
            <p:cNvSpPr>
              <a:spLocks noChangeShapeType="1"/>
            </p:cNvSpPr>
            <p:nvPr/>
          </p:nvSpPr>
          <p:spPr bwMode="auto">
            <a:xfrm>
              <a:off x="4238" y="1507"/>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2" name="Line 19"/>
            <p:cNvSpPr>
              <a:spLocks noChangeShapeType="1"/>
            </p:cNvSpPr>
            <p:nvPr/>
          </p:nvSpPr>
          <p:spPr bwMode="auto">
            <a:xfrm>
              <a:off x="4856" y="1519"/>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3" name="Line 20"/>
            <p:cNvSpPr>
              <a:spLocks noChangeShapeType="1"/>
            </p:cNvSpPr>
            <p:nvPr/>
          </p:nvSpPr>
          <p:spPr bwMode="auto">
            <a:xfrm>
              <a:off x="2976" y="151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4" name="Line 21"/>
            <p:cNvSpPr>
              <a:spLocks noChangeShapeType="1"/>
            </p:cNvSpPr>
            <p:nvPr/>
          </p:nvSpPr>
          <p:spPr bwMode="auto">
            <a:xfrm>
              <a:off x="2976" y="1671"/>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28" name="Text Box 57"/>
            <p:cNvSpPr txBox="1">
              <a:spLocks noChangeArrowheads="1"/>
            </p:cNvSpPr>
            <p:nvPr/>
          </p:nvSpPr>
          <p:spPr bwMode="auto">
            <a:xfrm>
              <a:off x="5032" y="1199"/>
              <a:ext cx="288" cy="624"/>
            </a:xfrm>
            <a:prstGeom prst="rect">
              <a:avLst/>
            </a:prstGeom>
            <a:noFill/>
            <a:ln w="28575">
              <a:solidFill>
                <a:srgbClr val="FF0000"/>
              </a:solidFill>
              <a:miter lim="800000"/>
              <a:headEnd/>
              <a:tailEnd/>
            </a:ln>
          </p:spPr>
          <p:txBody>
            <a:bodyPr lIns="36000" rIns="36000"/>
            <a:lstStyle/>
            <a:p>
              <a:pPr algn="ctr"/>
              <a:r>
                <a:rPr lang="vi-VN" sz="2000" dirty="0">
                  <a:latin typeface="Times New Roman" pitchFamily="18" charset="0"/>
                  <a:cs typeface="Times New Roman" pitchFamily="18" charset="0"/>
                </a:rPr>
                <a:t>X</a:t>
              </a:r>
            </a:p>
            <a:p>
              <a:pPr algn="ctr"/>
              <a:r>
                <a:rPr lang="vi-VN" sz="2000" dirty="0">
                  <a:latin typeface="Times New Roman" pitchFamily="18" charset="0"/>
                  <a:cs typeface="Times New Roman" pitchFamily="18" charset="0"/>
                </a:rPr>
                <a:t>M</a:t>
              </a:r>
            </a:p>
            <a:p>
              <a:pPr algn="ctr"/>
              <a:r>
                <a:rPr lang="vi-VN" sz="2000" dirty="0">
                  <a:latin typeface="Times New Roman" pitchFamily="18" charset="0"/>
                  <a:cs typeface="Times New Roman" pitchFamily="18" charset="0"/>
                </a:rPr>
                <a:t>T</a:t>
              </a:r>
            </a:p>
          </p:txBody>
        </p:sp>
      </p:grpSp>
      <p:grpSp>
        <p:nvGrpSpPr>
          <p:cNvPr id="3" name="Group 79"/>
          <p:cNvGrpSpPr>
            <a:grpSpLocks/>
          </p:cNvGrpSpPr>
          <p:nvPr/>
        </p:nvGrpSpPr>
        <p:grpSpPr bwMode="auto">
          <a:xfrm>
            <a:off x="146050" y="4733927"/>
            <a:ext cx="8312150" cy="1122363"/>
            <a:chOff x="92" y="2982"/>
            <a:chExt cx="5236" cy="707"/>
          </a:xfrm>
        </p:grpSpPr>
        <p:sp>
          <p:nvSpPr>
            <p:cNvPr id="66587" name="Text Box 23"/>
            <p:cNvSpPr txBox="1">
              <a:spLocks noChangeArrowheads="1"/>
            </p:cNvSpPr>
            <p:nvPr/>
          </p:nvSpPr>
          <p:spPr bwMode="auto">
            <a:xfrm>
              <a:off x="472" y="3065"/>
              <a:ext cx="448" cy="576"/>
            </a:xfrm>
            <a:prstGeom prst="rect">
              <a:avLst/>
            </a:prstGeom>
            <a:solidFill>
              <a:srgbClr val="FFFF00"/>
            </a:solidFill>
            <a:ln w="28575">
              <a:solidFill>
                <a:srgbClr val="FF0000"/>
              </a:solidFill>
              <a:miter lim="800000"/>
              <a:headEnd/>
              <a:tailEnd/>
            </a:ln>
          </p:spPr>
          <p:txBody>
            <a:bodyPr lIns="36000" rIns="36000"/>
            <a:lstStyle>
              <a:defPPr>
                <a:defRPr lang="en-US"/>
              </a:defPPr>
              <a:lvl1pPr algn="ctr">
                <a:defRPr sz="2300">
                  <a:latin typeface="Times New Roman" pitchFamily="18" charset="0"/>
                  <a:cs typeface="Times New Roman" pitchFamily="18" charset="0"/>
                </a:defRPr>
              </a:lvl1pPr>
            </a:lstStyle>
            <a:p>
              <a:r>
                <a:rPr lang="vi-VN" dirty="0"/>
                <a:t>Định dạng</a:t>
              </a:r>
            </a:p>
          </p:txBody>
        </p:sp>
        <p:sp>
          <p:nvSpPr>
            <p:cNvPr id="66588" name="Text Box 24"/>
            <p:cNvSpPr txBox="1">
              <a:spLocks noChangeArrowheads="1"/>
            </p:cNvSpPr>
            <p:nvPr/>
          </p:nvSpPr>
          <p:spPr bwMode="auto">
            <a:xfrm>
              <a:off x="1096" y="2982"/>
              <a:ext cx="539" cy="707"/>
            </a:xfrm>
            <a:prstGeom prst="rect">
              <a:avLst/>
            </a:prstGeom>
            <a:noFill/>
            <a:ln w="28575">
              <a:solidFill>
                <a:srgbClr val="FF0000"/>
              </a:solidFill>
              <a:miter lim="800000"/>
              <a:headEnd/>
              <a:tailEnd/>
            </a:ln>
          </p:spPr>
          <p:txBody>
            <a:bodyPr lIns="36000" rIns="36000"/>
            <a:lstStyle/>
            <a:p>
              <a:pPr algn="ctr"/>
              <a:r>
                <a:rPr lang="vi-VN" sz="2300">
                  <a:latin typeface="Times New Roman" pitchFamily="18" charset="0"/>
                  <a:cs typeface="Times New Roman" pitchFamily="18" charset="0"/>
                </a:rPr>
                <a:t>Giải mã nguồn</a:t>
              </a:r>
            </a:p>
          </p:txBody>
        </p:sp>
        <p:sp>
          <p:nvSpPr>
            <p:cNvPr id="66589" name="Text Box 25"/>
            <p:cNvSpPr txBox="1">
              <a:spLocks noChangeArrowheads="1"/>
            </p:cNvSpPr>
            <p:nvPr/>
          </p:nvSpPr>
          <p:spPr bwMode="auto">
            <a:xfrm>
              <a:off x="1814"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Giảimật mã</a:t>
              </a:r>
            </a:p>
          </p:txBody>
        </p:sp>
        <p:sp>
          <p:nvSpPr>
            <p:cNvPr id="66590" name="Text Box 26"/>
            <p:cNvSpPr txBox="1">
              <a:spLocks noChangeArrowheads="1"/>
            </p:cNvSpPr>
            <p:nvPr/>
          </p:nvSpPr>
          <p:spPr bwMode="auto">
            <a:xfrm>
              <a:off x="2443"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Giảimã kênh</a:t>
              </a:r>
            </a:p>
          </p:txBody>
        </p:sp>
        <p:sp>
          <p:nvSpPr>
            <p:cNvPr id="66591" name="Text Box 27"/>
            <p:cNvSpPr txBox="1">
              <a:spLocks noChangeArrowheads="1"/>
            </p:cNvSpPr>
            <p:nvPr/>
          </p:nvSpPr>
          <p:spPr bwMode="auto">
            <a:xfrm>
              <a:off x="3071" y="3083"/>
              <a:ext cx="539" cy="505"/>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Tách kênh</a:t>
              </a:r>
            </a:p>
          </p:txBody>
        </p:sp>
        <p:sp>
          <p:nvSpPr>
            <p:cNvPr id="66592" name="Text Box 28"/>
            <p:cNvSpPr txBox="1">
              <a:spLocks noChangeArrowheads="1"/>
            </p:cNvSpPr>
            <p:nvPr/>
          </p:nvSpPr>
          <p:spPr bwMode="auto">
            <a:xfrm>
              <a:off x="3789"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 điều chế</a:t>
              </a:r>
            </a:p>
          </p:txBody>
        </p:sp>
        <p:sp>
          <p:nvSpPr>
            <p:cNvPr id="66593" name="Text Box 29"/>
            <p:cNvSpPr txBox="1">
              <a:spLocks noChangeArrowheads="1"/>
            </p:cNvSpPr>
            <p:nvPr/>
          </p:nvSpPr>
          <p:spPr bwMode="auto">
            <a:xfrm>
              <a:off x="4427" y="2982"/>
              <a:ext cx="449" cy="70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Giải truy cập</a:t>
              </a:r>
            </a:p>
          </p:txBody>
        </p:sp>
        <p:sp>
          <p:nvSpPr>
            <p:cNvPr id="66594" name="Line 30"/>
            <p:cNvSpPr>
              <a:spLocks noChangeShapeType="1"/>
            </p:cNvSpPr>
            <p:nvPr/>
          </p:nvSpPr>
          <p:spPr bwMode="auto">
            <a:xfrm rot="10800000">
              <a:off x="4880"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5" name="Line 31"/>
            <p:cNvSpPr>
              <a:spLocks noChangeShapeType="1"/>
            </p:cNvSpPr>
            <p:nvPr/>
          </p:nvSpPr>
          <p:spPr bwMode="auto">
            <a:xfrm flipH="1">
              <a:off x="2976" y="3353"/>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6" name="Line 32"/>
            <p:cNvSpPr>
              <a:spLocks noChangeShapeType="1"/>
            </p:cNvSpPr>
            <p:nvPr/>
          </p:nvSpPr>
          <p:spPr bwMode="auto">
            <a:xfrm rot="10800000">
              <a:off x="4238" y="3346"/>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7" name="Line 33"/>
            <p:cNvSpPr>
              <a:spLocks noChangeShapeType="1"/>
            </p:cNvSpPr>
            <p:nvPr/>
          </p:nvSpPr>
          <p:spPr bwMode="auto">
            <a:xfrm rot="10800000">
              <a:off x="1632" y="3353"/>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8" name="Line 34"/>
            <p:cNvSpPr>
              <a:spLocks noChangeShapeType="1"/>
            </p:cNvSpPr>
            <p:nvPr/>
          </p:nvSpPr>
          <p:spPr bwMode="auto">
            <a:xfrm rot="10800000">
              <a:off x="2256"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599" name="Line 36"/>
            <p:cNvSpPr>
              <a:spLocks noChangeShapeType="1"/>
            </p:cNvSpPr>
            <p:nvPr/>
          </p:nvSpPr>
          <p:spPr bwMode="auto">
            <a:xfrm rot="10800000">
              <a:off x="2892" y="3184"/>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0" name="Line 38"/>
            <p:cNvSpPr>
              <a:spLocks noChangeShapeType="1"/>
            </p:cNvSpPr>
            <p:nvPr/>
          </p:nvSpPr>
          <p:spPr bwMode="auto">
            <a:xfrm flipH="1">
              <a:off x="2976" y="3497"/>
              <a:ext cx="9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1" name="Line 39"/>
            <p:cNvSpPr>
              <a:spLocks noChangeShapeType="1"/>
            </p:cNvSpPr>
            <p:nvPr/>
          </p:nvSpPr>
          <p:spPr bwMode="auto">
            <a:xfrm rot="10800000">
              <a:off x="912" y="3353"/>
              <a:ext cx="180"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2" name="Line 40"/>
            <p:cNvSpPr>
              <a:spLocks noChangeShapeType="1"/>
            </p:cNvSpPr>
            <p:nvPr/>
          </p:nvSpPr>
          <p:spPr bwMode="auto">
            <a:xfrm rot="10800000">
              <a:off x="92" y="3353"/>
              <a:ext cx="372"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3" name="Line 41"/>
            <p:cNvSpPr>
              <a:spLocks noChangeShapeType="1"/>
            </p:cNvSpPr>
            <p:nvPr/>
          </p:nvSpPr>
          <p:spPr bwMode="auto">
            <a:xfrm rot="10800000">
              <a:off x="3610" y="3346"/>
              <a:ext cx="179" cy="0"/>
            </a:xfrm>
            <a:prstGeom prst="line">
              <a:avLst/>
            </a:prstGeom>
            <a:noFill/>
            <a:ln w="28575">
              <a:solidFill>
                <a:srgbClr val="FF0000"/>
              </a:solidFill>
              <a:round/>
              <a:headEnd/>
              <a:tailEnd type="stealth" w="lg" len="lg"/>
            </a:ln>
          </p:spPr>
          <p:txBody>
            <a:bodyPr lIns="36000" rIns="36000"/>
            <a:lstStyle/>
            <a:p>
              <a:endParaRPr lang="en-US">
                <a:latin typeface="Times New Roman" pitchFamily="18" charset="0"/>
                <a:cs typeface="Times New Roman" pitchFamily="18" charset="0"/>
              </a:endParaRPr>
            </a:p>
          </p:txBody>
        </p:sp>
        <p:sp>
          <p:nvSpPr>
            <p:cNvPr id="66607" name="Text Box 58"/>
            <p:cNvSpPr txBox="1">
              <a:spLocks noChangeArrowheads="1"/>
            </p:cNvSpPr>
            <p:nvPr/>
          </p:nvSpPr>
          <p:spPr bwMode="auto">
            <a:xfrm>
              <a:off x="5040" y="3033"/>
              <a:ext cx="288" cy="624"/>
            </a:xfrm>
            <a:prstGeom prst="rect">
              <a:avLst/>
            </a:prstGeom>
            <a:noFill/>
            <a:ln w="28575">
              <a:solidFill>
                <a:srgbClr val="FF0000"/>
              </a:solidFill>
              <a:miter lim="800000"/>
              <a:headEnd/>
              <a:tailEnd/>
            </a:ln>
          </p:spPr>
          <p:txBody>
            <a:bodyPr lIns="36000" rIns="36000"/>
            <a:lstStyle/>
            <a:p>
              <a:pPr algn="ctr"/>
              <a:r>
                <a:rPr lang="vi-VN" sz="2000">
                  <a:latin typeface="Times New Roman" pitchFamily="18" charset="0"/>
                  <a:cs typeface="Times New Roman" pitchFamily="18" charset="0"/>
                </a:rPr>
                <a:t>R</a:t>
              </a:r>
            </a:p>
            <a:p>
              <a:pPr algn="ctr"/>
              <a:r>
                <a:rPr lang="vi-VN" sz="2000">
                  <a:latin typeface="Times New Roman" pitchFamily="18" charset="0"/>
                  <a:cs typeface="Times New Roman" pitchFamily="18" charset="0"/>
                </a:rPr>
                <a:t>C</a:t>
              </a:r>
            </a:p>
            <a:p>
              <a:pPr algn="ctr"/>
              <a:r>
                <a:rPr lang="vi-VN" sz="2000">
                  <a:latin typeface="Times New Roman" pitchFamily="18" charset="0"/>
                  <a:cs typeface="Times New Roman" pitchFamily="18" charset="0"/>
                </a:rPr>
                <a:t>V</a:t>
              </a:r>
            </a:p>
          </p:txBody>
        </p:sp>
      </p:grpSp>
      <p:sp>
        <p:nvSpPr>
          <p:cNvPr id="66568" name="Text Box 59"/>
          <p:cNvSpPr txBox="1">
            <a:spLocks noChangeArrowheads="1"/>
          </p:cNvSpPr>
          <p:nvPr/>
        </p:nvSpPr>
        <p:spPr bwMode="auto">
          <a:xfrm>
            <a:off x="3810000" y="3389313"/>
            <a:ext cx="855663" cy="801687"/>
          </a:xfrm>
          <a:prstGeom prst="rect">
            <a:avLst/>
          </a:prstGeom>
          <a:noFill/>
          <a:ln w="28575">
            <a:solidFill>
              <a:srgbClr val="FF0000"/>
            </a:solidFill>
            <a:miter lim="800000"/>
            <a:headEnd/>
            <a:tailEnd/>
          </a:ln>
        </p:spPr>
        <p:txBody>
          <a:bodyPr lIns="36000" rIns="36000"/>
          <a:lstStyle/>
          <a:p>
            <a:pPr algn="ctr"/>
            <a:r>
              <a:rPr lang="vi-VN" sz="2400">
                <a:latin typeface="Times New Roman" pitchFamily="18" charset="0"/>
                <a:cs typeface="Times New Roman" pitchFamily="18" charset="0"/>
              </a:rPr>
              <a:t>Đồng bộ</a:t>
            </a:r>
          </a:p>
        </p:txBody>
      </p:sp>
      <p:grpSp>
        <p:nvGrpSpPr>
          <p:cNvPr id="4" name="Group 68"/>
          <p:cNvGrpSpPr>
            <a:grpSpLocks/>
          </p:cNvGrpSpPr>
          <p:nvPr/>
        </p:nvGrpSpPr>
        <p:grpSpPr bwMode="auto">
          <a:xfrm>
            <a:off x="1219200" y="2819400"/>
            <a:ext cx="6934200" cy="533400"/>
            <a:chOff x="768" y="1776"/>
            <a:chExt cx="4368" cy="336"/>
          </a:xfrm>
        </p:grpSpPr>
        <p:sp>
          <p:nvSpPr>
            <p:cNvPr id="66579" name="Line 6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0" name="Line 6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1" name="Line 6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2" name="Line 6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3" name="Line 6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4" name="Line 65"/>
            <p:cNvSpPr>
              <a:spLocks noChangeShapeType="1"/>
            </p:cNvSpPr>
            <p:nvPr/>
          </p:nvSpPr>
          <p:spPr bwMode="auto">
            <a:xfrm flipV="1">
              <a:off x="2784" y="1776"/>
              <a:ext cx="1248"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5" name="Line 6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86" name="Line 6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grpSp>
        <p:nvGrpSpPr>
          <p:cNvPr id="5" name="Group 69"/>
          <p:cNvGrpSpPr>
            <a:grpSpLocks/>
          </p:cNvGrpSpPr>
          <p:nvPr/>
        </p:nvGrpSpPr>
        <p:grpSpPr bwMode="auto">
          <a:xfrm flipV="1">
            <a:off x="1143000" y="4267200"/>
            <a:ext cx="6934200" cy="533400"/>
            <a:chOff x="768" y="1776"/>
            <a:chExt cx="4368" cy="336"/>
          </a:xfrm>
        </p:grpSpPr>
        <p:sp>
          <p:nvSpPr>
            <p:cNvPr id="66571" name="Line 70"/>
            <p:cNvSpPr>
              <a:spLocks noChangeShapeType="1"/>
            </p:cNvSpPr>
            <p:nvPr/>
          </p:nvSpPr>
          <p:spPr bwMode="auto">
            <a:xfrm flipH="1" flipV="1">
              <a:off x="768" y="1872"/>
              <a:ext cx="1584" cy="24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2" name="Line 71"/>
            <p:cNvSpPr>
              <a:spLocks noChangeShapeType="1"/>
            </p:cNvSpPr>
            <p:nvPr/>
          </p:nvSpPr>
          <p:spPr bwMode="auto">
            <a:xfrm flipH="1" flipV="1">
              <a:off x="1392" y="1872"/>
              <a:ext cx="1056"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3" name="Line 72"/>
            <p:cNvSpPr>
              <a:spLocks noChangeShapeType="1"/>
            </p:cNvSpPr>
            <p:nvPr/>
          </p:nvSpPr>
          <p:spPr bwMode="auto">
            <a:xfrm flipH="1" flipV="1">
              <a:off x="2064" y="1872"/>
              <a:ext cx="4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4" name="Line 73"/>
            <p:cNvSpPr>
              <a:spLocks noChangeShapeType="1"/>
            </p:cNvSpPr>
            <p:nvPr/>
          </p:nvSpPr>
          <p:spPr bwMode="auto">
            <a:xfrm flipV="1">
              <a:off x="2640" y="1872"/>
              <a:ext cx="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5" name="Line 74"/>
            <p:cNvSpPr>
              <a:spLocks noChangeShapeType="1"/>
            </p:cNvSpPr>
            <p:nvPr/>
          </p:nvSpPr>
          <p:spPr bwMode="auto">
            <a:xfrm flipV="1">
              <a:off x="2688" y="1776"/>
              <a:ext cx="624" cy="28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6" name="Line 75"/>
            <p:cNvSpPr>
              <a:spLocks noChangeShapeType="1"/>
            </p:cNvSpPr>
            <p:nvPr/>
          </p:nvSpPr>
          <p:spPr bwMode="auto">
            <a:xfrm flipV="1">
              <a:off x="2784" y="1872"/>
              <a:ext cx="1248"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7" name="Line 76"/>
            <p:cNvSpPr>
              <a:spLocks noChangeShapeType="1"/>
            </p:cNvSpPr>
            <p:nvPr/>
          </p:nvSpPr>
          <p:spPr bwMode="auto">
            <a:xfrm flipV="1">
              <a:off x="2928" y="1872"/>
              <a:ext cx="1680"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66578" name="Line 77"/>
            <p:cNvSpPr>
              <a:spLocks noChangeShapeType="1"/>
            </p:cNvSpPr>
            <p:nvPr/>
          </p:nvSpPr>
          <p:spPr bwMode="auto">
            <a:xfrm flipV="1">
              <a:off x="3024" y="1920"/>
              <a:ext cx="2112" cy="192"/>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grpSp>
      <p:sp>
        <p:nvSpPr>
          <p:cNvPr id="70" name="Slide Number Placeholder 3"/>
          <p:cNvSpPr>
            <a:spLocks noGrp="1"/>
          </p:cNvSpPr>
          <p:nvPr>
            <p:ph type="sldNum" sz="quarter" idx="12"/>
          </p:nvPr>
        </p:nvSpPr>
        <p:spPr>
          <a:xfrm>
            <a:off x="0" y="914400"/>
            <a:ext cx="533400" cy="244476"/>
          </a:xfrm>
        </p:spPr>
        <p:txBody>
          <a:bodyPr/>
          <a:lstStyle/>
          <a:p>
            <a:fld id="{CDD95983-6AA3-4F6B-98EA-7953A4D4C3D1}" type="slidenum">
              <a:rPr lang="en-US" smtClean="0"/>
              <a:pPr/>
              <a:t>2</a:t>
            </a:fld>
            <a:endParaRPr lang="en-US" dirty="0"/>
          </a:p>
        </p:txBody>
      </p:sp>
    </p:spTree>
    <p:extLst>
      <p:ext uri="{BB962C8B-B14F-4D97-AF65-F5344CB8AC3E}">
        <p14:creationId xmlns:p14="http://schemas.microsoft.com/office/powerpoint/2010/main" val="1616881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bipolar</a:t>
            </a: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20</a:t>
            </a:fld>
            <a:endParaRPr lang="vi-VN"/>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grpSp>
        <p:nvGrpSpPr>
          <p:cNvPr id="19" name="Group 18">
            <a:extLst>
              <a:ext uri="{FF2B5EF4-FFF2-40B4-BE49-F238E27FC236}">
                <a16:creationId xmlns:a16="http://schemas.microsoft.com/office/drawing/2014/main" id="{7252E50D-E7C3-F640-9AFD-CDCA351D65C0}"/>
              </a:ext>
            </a:extLst>
          </p:cNvPr>
          <p:cNvGrpSpPr/>
          <p:nvPr/>
        </p:nvGrpSpPr>
        <p:grpSpPr>
          <a:xfrm>
            <a:off x="1752600" y="1371600"/>
            <a:ext cx="5257800" cy="2438400"/>
            <a:chOff x="1981200" y="3657600"/>
            <a:chExt cx="5257800" cy="2438400"/>
          </a:xfrm>
        </p:grpSpPr>
        <p:sp>
          <p:nvSpPr>
            <p:cNvPr id="21" name="Rectangle 2">
              <a:extLst>
                <a:ext uri="{FF2B5EF4-FFF2-40B4-BE49-F238E27FC236}">
                  <a16:creationId xmlns:a16="http://schemas.microsoft.com/office/drawing/2014/main" id="{EA015D5B-462E-E342-B2A1-8527F356E560}"/>
                </a:ext>
              </a:extLst>
            </p:cNvPr>
            <p:cNvSpPr>
              <a:spLocks noChangeArrowheads="1"/>
            </p:cNvSpPr>
            <p:nvPr/>
          </p:nvSpPr>
          <p:spPr bwMode="auto">
            <a:xfrm>
              <a:off x="1981200" y="3657600"/>
              <a:ext cx="5257800" cy="2438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22" name="Text Box 36">
              <a:extLst>
                <a:ext uri="{FF2B5EF4-FFF2-40B4-BE49-F238E27FC236}">
                  <a16:creationId xmlns:a16="http://schemas.microsoft.com/office/drawing/2014/main" id="{73B89190-44C2-834A-A756-298E983A7B5D}"/>
                </a:ext>
              </a:extLst>
            </p:cNvPr>
            <p:cNvSpPr txBox="1">
              <a:spLocks noChangeArrowheads="1"/>
            </p:cNvSpPr>
            <p:nvPr/>
          </p:nvSpPr>
          <p:spPr bwMode="auto">
            <a:xfrm>
              <a:off x="3581400" y="42656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23" name="Text Box 43">
              <a:extLst>
                <a:ext uri="{FF2B5EF4-FFF2-40B4-BE49-F238E27FC236}">
                  <a16:creationId xmlns:a16="http://schemas.microsoft.com/office/drawing/2014/main" id="{A7D56806-EC94-394A-AB1D-9D789D96144F}"/>
                </a:ext>
              </a:extLst>
            </p:cNvPr>
            <p:cNvSpPr txBox="1">
              <a:spLocks noChangeArrowheads="1"/>
            </p:cNvSpPr>
            <p:nvPr/>
          </p:nvSpPr>
          <p:spPr bwMode="auto">
            <a:xfrm>
              <a:off x="5105400" y="5737225"/>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24" name="Text Box 44">
              <a:extLst>
                <a:ext uri="{FF2B5EF4-FFF2-40B4-BE49-F238E27FC236}">
                  <a16:creationId xmlns:a16="http://schemas.microsoft.com/office/drawing/2014/main" id="{5F3734A0-BD3C-7340-9D00-E313C82D2571}"/>
                </a:ext>
              </a:extLst>
            </p:cNvPr>
            <p:cNvSpPr txBox="1">
              <a:spLocks noChangeArrowheads="1"/>
            </p:cNvSpPr>
            <p:nvPr/>
          </p:nvSpPr>
          <p:spPr bwMode="auto">
            <a:xfrm>
              <a:off x="3224213" y="38862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25" name="Text Box 46">
              <a:extLst>
                <a:ext uri="{FF2B5EF4-FFF2-40B4-BE49-F238E27FC236}">
                  <a16:creationId xmlns:a16="http://schemas.microsoft.com/office/drawing/2014/main" id="{C813B9BA-B701-3F40-B903-9E28FB455CD2}"/>
                </a:ext>
              </a:extLst>
            </p:cNvPr>
            <p:cNvSpPr txBox="1">
              <a:spLocks noChangeArrowheads="1"/>
            </p:cNvSpPr>
            <p:nvPr/>
          </p:nvSpPr>
          <p:spPr bwMode="auto">
            <a:xfrm>
              <a:off x="2057400" y="4038600"/>
              <a:ext cx="838200" cy="784830"/>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r>
                <a:rPr lang="en-US" b="1" dirty="0">
                  <a:latin typeface="Times New Roman" pitchFamily="18" charset="0"/>
                  <a:cs typeface="Times New Roman" pitchFamily="18" charset="0"/>
                </a:rPr>
                <a:t>NRZ</a:t>
              </a:r>
            </a:p>
          </p:txBody>
        </p:sp>
        <p:sp>
          <p:nvSpPr>
            <p:cNvPr id="26" name="Line 49">
              <a:extLst>
                <a:ext uri="{FF2B5EF4-FFF2-40B4-BE49-F238E27FC236}">
                  <a16:creationId xmlns:a16="http://schemas.microsoft.com/office/drawing/2014/main" id="{9B87B333-6433-7D43-82F0-C558DE53CEC6}"/>
                </a:ext>
              </a:extLst>
            </p:cNvPr>
            <p:cNvSpPr>
              <a:spLocks noChangeShapeType="1"/>
            </p:cNvSpPr>
            <p:nvPr/>
          </p:nvSpPr>
          <p:spPr bwMode="auto">
            <a:xfrm>
              <a:off x="3913188" y="5619750"/>
              <a:ext cx="2944812"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7" name="Line 50">
              <a:extLst>
                <a:ext uri="{FF2B5EF4-FFF2-40B4-BE49-F238E27FC236}">
                  <a16:creationId xmlns:a16="http://schemas.microsoft.com/office/drawing/2014/main" id="{D573743B-1CA7-2741-9E3E-540CE8A9C783}"/>
                </a:ext>
              </a:extLst>
            </p:cNvPr>
            <p:cNvSpPr>
              <a:spLocks noChangeShapeType="1"/>
            </p:cNvSpPr>
            <p:nvPr/>
          </p:nvSpPr>
          <p:spPr bwMode="auto">
            <a:xfrm flipV="1">
              <a:off x="3913188" y="3886200"/>
              <a:ext cx="0" cy="173355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8" name="Line 51">
              <a:extLst>
                <a:ext uri="{FF2B5EF4-FFF2-40B4-BE49-F238E27FC236}">
                  <a16:creationId xmlns:a16="http://schemas.microsoft.com/office/drawing/2014/main" id="{3C94375D-0526-B84B-A895-70E67B23A02D}"/>
                </a:ext>
              </a:extLst>
            </p:cNvPr>
            <p:cNvSpPr>
              <a:spLocks noChangeShapeType="1"/>
            </p:cNvSpPr>
            <p:nvPr/>
          </p:nvSpPr>
          <p:spPr bwMode="auto">
            <a:xfrm>
              <a:off x="5176838" y="5486400"/>
              <a:ext cx="0" cy="268288"/>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9" name="Line 52">
              <a:extLst>
                <a:ext uri="{FF2B5EF4-FFF2-40B4-BE49-F238E27FC236}">
                  <a16:creationId xmlns:a16="http://schemas.microsoft.com/office/drawing/2014/main" id="{4E2E4DB7-D567-B348-A43B-5475654C4E25}"/>
                </a:ext>
              </a:extLst>
            </p:cNvPr>
            <p:cNvSpPr>
              <a:spLocks noChangeShapeType="1"/>
            </p:cNvSpPr>
            <p:nvPr/>
          </p:nvSpPr>
          <p:spPr bwMode="auto">
            <a:xfrm>
              <a:off x="6226175" y="5486400"/>
              <a:ext cx="0" cy="268288"/>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30" name="Freeform 53">
              <a:extLst>
                <a:ext uri="{FF2B5EF4-FFF2-40B4-BE49-F238E27FC236}">
                  <a16:creationId xmlns:a16="http://schemas.microsoft.com/office/drawing/2014/main" id="{66322972-1814-4444-9141-C42FA0C5AA7E}"/>
                </a:ext>
              </a:extLst>
            </p:cNvPr>
            <p:cNvSpPr>
              <a:spLocks/>
            </p:cNvSpPr>
            <p:nvPr/>
          </p:nvSpPr>
          <p:spPr bwMode="auto">
            <a:xfrm>
              <a:off x="3913188" y="4286250"/>
              <a:ext cx="631825" cy="1333500"/>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1" name="Freeform 54">
              <a:extLst>
                <a:ext uri="{FF2B5EF4-FFF2-40B4-BE49-F238E27FC236}">
                  <a16:creationId xmlns:a16="http://schemas.microsoft.com/office/drawing/2014/main" id="{568A828A-7A9D-C44C-81BA-8810C4347737}"/>
                </a:ext>
              </a:extLst>
            </p:cNvPr>
            <p:cNvSpPr>
              <a:spLocks/>
            </p:cNvSpPr>
            <p:nvPr/>
          </p:nvSpPr>
          <p:spPr bwMode="auto">
            <a:xfrm>
              <a:off x="5176838" y="5486400"/>
              <a:ext cx="628650" cy="133350"/>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2" name="Freeform 55">
              <a:extLst>
                <a:ext uri="{FF2B5EF4-FFF2-40B4-BE49-F238E27FC236}">
                  <a16:creationId xmlns:a16="http://schemas.microsoft.com/office/drawing/2014/main" id="{CCC4CDC2-226A-9E40-AFC2-51223A445BED}"/>
                </a:ext>
              </a:extLst>
            </p:cNvPr>
            <p:cNvSpPr>
              <a:spLocks/>
            </p:cNvSpPr>
            <p:nvPr/>
          </p:nvSpPr>
          <p:spPr bwMode="auto">
            <a:xfrm>
              <a:off x="4545013" y="5353050"/>
              <a:ext cx="631825" cy="266700"/>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3" name="Line 56">
              <a:extLst>
                <a:ext uri="{FF2B5EF4-FFF2-40B4-BE49-F238E27FC236}">
                  <a16:creationId xmlns:a16="http://schemas.microsoft.com/office/drawing/2014/main" id="{06FCC8AB-C7E1-2C41-BFF4-31500BEBBC49}"/>
                </a:ext>
              </a:extLst>
            </p:cNvPr>
            <p:cNvSpPr>
              <a:spLocks noChangeShapeType="1"/>
            </p:cNvSpPr>
            <p:nvPr/>
          </p:nvSpPr>
          <p:spPr bwMode="auto">
            <a:xfrm>
              <a:off x="5805488" y="5619750"/>
              <a:ext cx="420687"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34" name="Line 59">
              <a:extLst>
                <a:ext uri="{FF2B5EF4-FFF2-40B4-BE49-F238E27FC236}">
                  <a16:creationId xmlns:a16="http://schemas.microsoft.com/office/drawing/2014/main" id="{74C98FB2-6D7D-0A45-9DB7-1BB8FCF3040C}"/>
                </a:ext>
              </a:extLst>
            </p:cNvPr>
            <p:cNvSpPr>
              <a:spLocks noChangeShapeType="1"/>
            </p:cNvSpPr>
            <p:nvPr/>
          </p:nvSpPr>
          <p:spPr bwMode="auto">
            <a:xfrm>
              <a:off x="3798888" y="4094163"/>
              <a:ext cx="207962"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grpSp>
      <p:grpSp>
        <p:nvGrpSpPr>
          <p:cNvPr id="35" name="Group 34">
            <a:extLst>
              <a:ext uri="{FF2B5EF4-FFF2-40B4-BE49-F238E27FC236}">
                <a16:creationId xmlns:a16="http://schemas.microsoft.com/office/drawing/2014/main" id="{66A93935-D826-7A40-86BF-446F005419BF}"/>
              </a:ext>
            </a:extLst>
          </p:cNvPr>
          <p:cNvGrpSpPr/>
          <p:nvPr/>
        </p:nvGrpSpPr>
        <p:grpSpPr>
          <a:xfrm>
            <a:off x="1905000" y="3984625"/>
            <a:ext cx="4953001" cy="2568575"/>
            <a:chOff x="2514600" y="3657600"/>
            <a:chExt cx="4953001" cy="2568575"/>
          </a:xfrm>
        </p:grpSpPr>
        <p:sp>
          <p:nvSpPr>
            <p:cNvPr id="36" name="Text Box 4">
              <a:extLst>
                <a:ext uri="{FF2B5EF4-FFF2-40B4-BE49-F238E27FC236}">
                  <a16:creationId xmlns:a16="http://schemas.microsoft.com/office/drawing/2014/main" id="{99B8A65F-8B27-D149-B4A4-F4A533BB5023}"/>
                </a:ext>
              </a:extLst>
            </p:cNvPr>
            <p:cNvSpPr txBox="1">
              <a:spLocks noChangeArrowheads="1"/>
            </p:cNvSpPr>
            <p:nvPr/>
          </p:nvSpPr>
          <p:spPr bwMode="auto">
            <a:xfrm>
              <a:off x="4343400" y="37322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37" name="Text Box 5">
              <a:extLst>
                <a:ext uri="{FF2B5EF4-FFF2-40B4-BE49-F238E27FC236}">
                  <a16:creationId xmlns:a16="http://schemas.microsoft.com/office/drawing/2014/main" id="{B2E842D5-DA67-2D47-868C-9FA4307A56BA}"/>
                </a:ext>
              </a:extLst>
            </p:cNvPr>
            <p:cNvSpPr txBox="1">
              <a:spLocks noChangeArrowheads="1"/>
            </p:cNvSpPr>
            <p:nvPr/>
          </p:nvSpPr>
          <p:spPr bwMode="auto">
            <a:xfrm>
              <a:off x="4351338" y="3732213"/>
              <a:ext cx="876300" cy="1243013"/>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38" name="Text Box 6">
              <a:extLst>
                <a:ext uri="{FF2B5EF4-FFF2-40B4-BE49-F238E27FC236}">
                  <a16:creationId xmlns:a16="http://schemas.microsoft.com/office/drawing/2014/main" id="{F9A48E36-59F5-4E42-A3F7-C29264A3079E}"/>
                </a:ext>
              </a:extLst>
            </p:cNvPr>
            <p:cNvSpPr txBox="1">
              <a:spLocks noChangeArrowheads="1"/>
            </p:cNvSpPr>
            <p:nvPr/>
          </p:nvSpPr>
          <p:spPr bwMode="auto">
            <a:xfrm>
              <a:off x="5580063" y="5867400"/>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39" name="Text Box 7">
              <a:extLst>
                <a:ext uri="{FF2B5EF4-FFF2-40B4-BE49-F238E27FC236}">
                  <a16:creationId xmlns:a16="http://schemas.microsoft.com/office/drawing/2014/main" id="{AB5D3545-45CD-8E44-BCC0-9CA3E869479B}"/>
                </a:ext>
              </a:extLst>
            </p:cNvPr>
            <p:cNvSpPr txBox="1">
              <a:spLocks noChangeArrowheads="1"/>
            </p:cNvSpPr>
            <p:nvPr/>
          </p:nvSpPr>
          <p:spPr bwMode="auto">
            <a:xfrm>
              <a:off x="3352800" y="3810000"/>
              <a:ext cx="1119188"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40" name="Text Box 8">
              <a:extLst>
                <a:ext uri="{FF2B5EF4-FFF2-40B4-BE49-F238E27FC236}">
                  <a16:creationId xmlns:a16="http://schemas.microsoft.com/office/drawing/2014/main" id="{0C481129-A34B-9741-8B36-55D93003880F}"/>
                </a:ext>
              </a:extLst>
            </p:cNvPr>
            <p:cNvSpPr txBox="1">
              <a:spLocks noChangeArrowheads="1"/>
            </p:cNvSpPr>
            <p:nvPr/>
          </p:nvSpPr>
          <p:spPr bwMode="auto">
            <a:xfrm>
              <a:off x="2514600" y="4572000"/>
              <a:ext cx="838200" cy="784830"/>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r>
                <a:rPr lang="en-US" b="1" dirty="0">
                  <a:latin typeface="Times New Roman" pitchFamily="18" charset="0"/>
                  <a:cs typeface="Times New Roman" pitchFamily="18" charset="0"/>
                </a:rPr>
                <a:t>RZ</a:t>
              </a:r>
            </a:p>
          </p:txBody>
        </p:sp>
        <p:sp>
          <p:nvSpPr>
            <p:cNvPr id="41" name="Line 51">
              <a:extLst>
                <a:ext uri="{FF2B5EF4-FFF2-40B4-BE49-F238E27FC236}">
                  <a16:creationId xmlns:a16="http://schemas.microsoft.com/office/drawing/2014/main" id="{66C5F0A6-2BFA-3649-B531-3163192841A6}"/>
                </a:ext>
              </a:extLst>
            </p:cNvPr>
            <p:cNvSpPr>
              <a:spLocks noChangeShapeType="1"/>
            </p:cNvSpPr>
            <p:nvPr/>
          </p:nvSpPr>
          <p:spPr bwMode="auto">
            <a:xfrm>
              <a:off x="4265613" y="5700713"/>
              <a:ext cx="3201988" cy="0"/>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42" name="Line 52">
              <a:extLst>
                <a:ext uri="{FF2B5EF4-FFF2-40B4-BE49-F238E27FC236}">
                  <a16:creationId xmlns:a16="http://schemas.microsoft.com/office/drawing/2014/main" id="{91592BB1-2BAE-2C4D-BBC8-11F227AF1F9A}"/>
                </a:ext>
              </a:extLst>
            </p:cNvPr>
            <p:cNvSpPr>
              <a:spLocks noChangeShapeType="1"/>
            </p:cNvSpPr>
            <p:nvPr/>
          </p:nvSpPr>
          <p:spPr bwMode="auto">
            <a:xfrm flipV="1">
              <a:off x="4265613" y="3657600"/>
              <a:ext cx="0" cy="2043113"/>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43" name="Line 53">
              <a:extLst>
                <a:ext uri="{FF2B5EF4-FFF2-40B4-BE49-F238E27FC236}">
                  <a16:creationId xmlns:a16="http://schemas.microsoft.com/office/drawing/2014/main" id="{7602B841-6E9B-4A4C-A568-F878E1A25262}"/>
                </a:ext>
              </a:extLst>
            </p:cNvPr>
            <p:cNvSpPr>
              <a:spLocks noChangeShapeType="1"/>
            </p:cNvSpPr>
            <p:nvPr/>
          </p:nvSpPr>
          <p:spPr bwMode="auto">
            <a:xfrm>
              <a:off x="5638800" y="5543550"/>
              <a:ext cx="0" cy="315913"/>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4" name="Line 54">
              <a:extLst>
                <a:ext uri="{FF2B5EF4-FFF2-40B4-BE49-F238E27FC236}">
                  <a16:creationId xmlns:a16="http://schemas.microsoft.com/office/drawing/2014/main" id="{6C79A827-5CE8-8248-97DC-E065EA839F22}"/>
                </a:ext>
              </a:extLst>
            </p:cNvPr>
            <p:cNvSpPr>
              <a:spLocks noChangeShapeType="1"/>
            </p:cNvSpPr>
            <p:nvPr/>
          </p:nvSpPr>
          <p:spPr bwMode="auto">
            <a:xfrm>
              <a:off x="6780213" y="5543550"/>
              <a:ext cx="0" cy="315913"/>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45" name="Freeform 55">
              <a:extLst>
                <a:ext uri="{FF2B5EF4-FFF2-40B4-BE49-F238E27FC236}">
                  <a16:creationId xmlns:a16="http://schemas.microsoft.com/office/drawing/2014/main" id="{9C5EBCED-32A8-4146-83C1-9CDCF1AC03B0}"/>
                </a:ext>
              </a:extLst>
            </p:cNvPr>
            <p:cNvSpPr>
              <a:spLocks/>
            </p:cNvSpPr>
            <p:nvPr/>
          </p:nvSpPr>
          <p:spPr bwMode="auto">
            <a:xfrm>
              <a:off x="4265613" y="4286250"/>
              <a:ext cx="1373188" cy="1414463"/>
            </a:xfrm>
            <a:custGeom>
              <a:avLst/>
              <a:gdLst>
                <a:gd name="T0" fmla="*/ 0 w 720"/>
                <a:gd name="T1" fmla="*/ 6 h 1800"/>
                <a:gd name="T2" fmla="*/ 1564 w 720"/>
                <a:gd name="T3" fmla="*/ 0 h 1800"/>
                <a:gd name="T4" fmla="*/ 3124 w 720"/>
                <a:gd name="T5" fmla="*/ 6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46" name="Freeform 56">
              <a:extLst>
                <a:ext uri="{FF2B5EF4-FFF2-40B4-BE49-F238E27FC236}">
                  <a16:creationId xmlns:a16="http://schemas.microsoft.com/office/drawing/2014/main" id="{FBD8E909-C1B8-234D-A189-4BDA23D79FE4}"/>
                </a:ext>
              </a:extLst>
            </p:cNvPr>
            <p:cNvSpPr>
              <a:spLocks/>
            </p:cNvSpPr>
            <p:nvPr/>
          </p:nvSpPr>
          <p:spPr bwMode="auto">
            <a:xfrm>
              <a:off x="5638800" y="5543550"/>
              <a:ext cx="912813" cy="157163"/>
            </a:xfrm>
            <a:custGeom>
              <a:avLst/>
              <a:gdLst>
                <a:gd name="T0" fmla="*/ 0 w 720"/>
                <a:gd name="T1" fmla="*/ 0 h 360"/>
                <a:gd name="T2" fmla="*/ 59 w 720"/>
                <a:gd name="T3" fmla="*/ 0 h 360"/>
                <a:gd name="T4" fmla="*/ 119 w 720"/>
                <a:gd name="T5" fmla="*/ 0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47" name="Line 60">
              <a:extLst>
                <a:ext uri="{FF2B5EF4-FFF2-40B4-BE49-F238E27FC236}">
                  <a16:creationId xmlns:a16="http://schemas.microsoft.com/office/drawing/2014/main" id="{03EF209F-9725-924F-93E1-30A5350B61C9}"/>
                </a:ext>
              </a:extLst>
            </p:cNvPr>
            <p:cNvSpPr>
              <a:spLocks noChangeShapeType="1"/>
            </p:cNvSpPr>
            <p:nvPr/>
          </p:nvSpPr>
          <p:spPr bwMode="auto">
            <a:xfrm>
              <a:off x="4152900" y="3937000"/>
              <a:ext cx="228600" cy="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96437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polar</a:t>
            </a: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21</a:t>
            </a:fld>
            <a:endParaRPr lang="vi-VN"/>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grpSp>
        <p:nvGrpSpPr>
          <p:cNvPr id="48" name="Group 47">
            <a:extLst>
              <a:ext uri="{FF2B5EF4-FFF2-40B4-BE49-F238E27FC236}">
                <a16:creationId xmlns:a16="http://schemas.microsoft.com/office/drawing/2014/main" id="{C475FDBA-35EE-E84B-A7DE-280D95BB80D7}"/>
              </a:ext>
            </a:extLst>
          </p:cNvPr>
          <p:cNvGrpSpPr/>
          <p:nvPr/>
        </p:nvGrpSpPr>
        <p:grpSpPr>
          <a:xfrm>
            <a:off x="1905000" y="1524000"/>
            <a:ext cx="5257800" cy="2209800"/>
            <a:chOff x="1981200" y="3581400"/>
            <a:chExt cx="5257800" cy="2209800"/>
          </a:xfrm>
        </p:grpSpPr>
        <p:sp>
          <p:nvSpPr>
            <p:cNvPr id="49" name="Rectangle 69">
              <a:extLst>
                <a:ext uri="{FF2B5EF4-FFF2-40B4-BE49-F238E27FC236}">
                  <a16:creationId xmlns:a16="http://schemas.microsoft.com/office/drawing/2014/main" id="{A17BF662-68F5-984E-8178-DC53A2627BAB}"/>
                </a:ext>
              </a:extLst>
            </p:cNvPr>
            <p:cNvSpPr>
              <a:spLocks noChangeArrowheads="1"/>
            </p:cNvSpPr>
            <p:nvPr/>
          </p:nvSpPr>
          <p:spPr bwMode="auto">
            <a:xfrm>
              <a:off x="1981200" y="3581400"/>
              <a:ext cx="5257800" cy="22098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50" name="Text Box 70">
              <a:extLst>
                <a:ext uri="{FF2B5EF4-FFF2-40B4-BE49-F238E27FC236}">
                  <a16:creationId xmlns:a16="http://schemas.microsoft.com/office/drawing/2014/main" id="{BD47FAC7-5F22-C047-ABFF-41A82971FFB3}"/>
                </a:ext>
              </a:extLst>
            </p:cNvPr>
            <p:cNvSpPr txBox="1">
              <a:spLocks noChangeArrowheads="1"/>
            </p:cNvSpPr>
            <p:nvPr/>
          </p:nvSpPr>
          <p:spPr bwMode="auto">
            <a:xfrm>
              <a:off x="3581400" y="3960813"/>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51" name="Line 71">
              <a:extLst>
                <a:ext uri="{FF2B5EF4-FFF2-40B4-BE49-F238E27FC236}">
                  <a16:creationId xmlns:a16="http://schemas.microsoft.com/office/drawing/2014/main" id="{FB81E3D3-C14F-4546-BB98-71BC7E60C954}"/>
                </a:ext>
              </a:extLst>
            </p:cNvPr>
            <p:cNvSpPr>
              <a:spLocks noChangeShapeType="1"/>
            </p:cNvSpPr>
            <p:nvPr/>
          </p:nvSpPr>
          <p:spPr bwMode="auto">
            <a:xfrm>
              <a:off x="4479925" y="5099050"/>
              <a:ext cx="1752600"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52" name="Line 72">
              <a:extLst>
                <a:ext uri="{FF2B5EF4-FFF2-40B4-BE49-F238E27FC236}">
                  <a16:creationId xmlns:a16="http://schemas.microsoft.com/office/drawing/2014/main" id="{AAE12EC3-D78A-2A41-8C4D-F10BCB60257F}"/>
                </a:ext>
              </a:extLst>
            </p:cNvPr>
            <p:cNvSpPr>
              <a:spLocks noChangeShapeType="1"/>
            </p:cNvSpPr>
            <p:nvPr/>
          </p:nvSpPr>
          <p:spPr bwMode="auto">
            <a:xfrm>
              <a:off x="5230813" y="49958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53" name="Line 73">
              <a:extLst>
                <a:ext uri="{FF2B5EF4-FFF2-40B4-BE49-F238E27FC236}">
                  <a16:creationId xmlns:a16="http://schemas.microsoft.com/office/drawing/2014/main" id="{0E980222-BAA9-C44B-BC3E-9ED9835256BE}"/>
                </a:ext>
              </a:extLst>
            </p:cNvPr>
            <p:cNvSpPr>
              <a:spLocks noChangeShapeType="1"/>
            </p:cNvSpPr>
            <p:nvPr/>
          </p:nvSpPr>
          <p:spPr bwMode="auto">
            <a:xfrm>
              <a:off x="5983288" y="4995863"/>
              <a:ext cx="1587" cy="207962"/>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54" name="Freeform 74">
              <a:extLst>
                <a:ext uri="{FF2B5EF4-FFF2-40B4-BE49-F238E27FC236}">
                  <a16:creationId xmlns:a16="http://schemas.microsoft.com/office/drawing/2014/main" id="{6503DE95-FFBE-CA49-9435-2D0AE4E8161B}"/>
                </a:ext>
              </a:extLst>
            </p:cNvPr>
            <p:cNvSpPr>
              <a:spLocks/>
            </p:cNvSpPr>
            <p:nvPr/>
          </p:nvSpPr>
          <p:spPr bwMode="auto">
            <a:xfrm>
              <a:off x="3727450" y="4064000"/>
              <a:ext cx="1503363" cy="1035050"/>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55" name="Freeform 75">
              <a:extLst>
                <a:ext uri="{FF2B5EF4-FFF2-40B4-BE49-F238E27FC236}">
                  <a16:creationId xmlns:a16="http://schemas.microsoft.com/office/drawing/2014/main" id="{87A061B8-C2C3-C94B-A950-BA3B0F6A5D85}"/>
                </a:ext>
              </a:extLst>
            </p:cNvPr>
            <p:cNvSpPr>
              <a:spLocks/>
            </p:cNvSpPr>
            <p:nvPr/>
          </p:nvSpPr>
          <p:spPr bwMode="auto">
            <a:xfrm>
              <a:off x="5230813" y="4995863"/>
              <a:ext cx="752475" cy="103187"/>
            </a:xfrm>
            <a:custGeom>
              <a:avLst/>
              <a:gdLst>
                <a:gd name="T0" fmla="*/ 0 w 720"/>
                <a:gd name="T1" fmla="*/ 2147483647 h 360"/>
                <a:gd name="T2" fmla="*/ 2147483647 w 720"/>
                <a:gd name="T3" fmla="*/ 0 h 360"/>
                <a:gd name="T4" fmla="*/ 2147483647 w 720"/>
                <a:gd name="T5" fmla="*/ 2147483647 h 360"/>
                <a:gd name="T6" fmla="*/ 0 60000 65536"/>
                <a:gd name="T7" fmla="*/ 0 60000 65536"/>
                <a:gd name="T8" fmla="*/ 0 60000 65536"/>
                <a:gd name="T9" fmla="*/ 0 w 720"/>
                <a:gd name="T10" fmla="*/ 0 h 360"/>
                <a:gd name="T11" fmla="*/ 720 w 720"/>
                <a:gd name="T12" fmla="*/ 360 h 360"/>
              </a:gdLst>
              <a:ahLst/>
              <a:cxnLst>
                <a:cxn ang="T6">
                  <a:pos x="T0" y="T1"/>
                </a:cxn>
                <a:cxn ang="T7">
                  <a:pos x="T2" y="T3"/>
                </a:cxn>
                <a:cxn ang="T8">
                  <a:pos x="T4" y="T5"/>
                </a:cxn>
              </a:cxnLst>
              <a:rect l="T9" t="T10" r="T11" b="T12"/>
              <a:pathLst>
                <a:path w="720" h="360">
                  <a:moveTo>
                    <a:pt x="0" y="360"/>
                  </a:moveTo>
                  <a:cubicBezTo>
                    <a:pt x="120" y="180"/>
                    <a:pt x="240" y="0"/>
                    <a:pt x="360" y="0"/>
                  </a:cubicBezTo>
                  <a:cubicBezTo>
                    <a:pt x="480" y="0"/>
                    <a:pt x="600" y="180"/>
                    <a:pt x="720" y="36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56" name="Text Box 76">
              <a:extLst>
                <a:ext uri="{FF2B5EF4-FFF2-40B4-BE49-F238E27FC236}">
                  <a16:creationId xmlns:a16="http://schemas.microsoft.com/office/drawing/2014/main" id="{C2B42423-1924-9F4D-8E69-F1DEBAB4C80C}"/>
                </a:ext>
              </a:extLst>
            </p:cNvPr>
            <p:cNvSpPr txBox="1">
              <a:spLocks noChangeArrowheads="1"/>
            </p:cNvSpPr>
            <p:nvPr/>
          </p:nvSpPr>
          <p:spPr bwMode="auto">
            <a:xfrm>
              <a:off x="3589338" y="3960813"/>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57" name="Text Box 77">
              <a:extLst>
                <a:ext uri="{FF2B5EF4-FFF2-40B4-BE49-F238E27FC236}">
                  <a16:creationId xmlns:a16="http://schemas.microsoft.com/office/drawing/2014/main" id="{9535845F-6B89-404B-B0AA-42E4A1A54C44}"/>
                </a:ext>
              </a:extLst>
            </p:cNvPr>
            <p:cNvSpPr txBox="1">
              <a:spLocks noChangeArrowheads="1"/>
            </p:cNvSpPr>
            <p:nvPr/>
          </p:nvSpPr>
          <p:spPr bwMode="auto">
            <a:xfrm>
              <a:off x="5184775" y="5280025"/>
              <a:ext cx="592138" cy="358775"/>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58" name="Text Box 78">
              <a:extLst>
                <a:ext uri="{FF2B5EF4-FFF2-40B4-BE49-F238E27FC236}">
                  <a16:creationId xmlns:a16="http://schemas.microsoft.com/office/drawing/2014/main" id="{D0BF9A1B-4958-2E49-ACFA-B2D4E20D5B4E}"/>
                </a:ext>
              </a:extLst>
            </p:cNvPr>
            <p:cNvSpPr txBox="1">
              <a:spLocks noChangeArrowheads="1"/>
            </p:cNvSpPr>
            <p:nvPr/>
          </p:nvSpPr>
          <p:spPr bwMode="auto">
            <a:xfrm>
              <a:off x="3757613" y="3886200"/>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59" name="Line 79">
              <a:extLst>
                <a:ext uri="{FF2B5EF4-FFF2-40B4-BE49-F238E27FC236}">
                  <a16:creationId xmlns:a16="http://schemas.microsoft.com/office/drawing/2014/main" id="{CD484619-B6AC-EB4E-9EFD-DC56138A8270}"/>
                </a:ext>
              </a:extLst>
            </p:cNvPr>
            <p:cNvSpPr>
              <a:spLocks noChangeShapeType="1"/>
            </p:cNvSpPr>
            <p:nvPr/>
          </p:nvSpPr>
          <p:spPr bwMode="auto">
            <a:xfrm flipV="1">
              <a:off x="4495800" y="3733800"/>
              <a:ext cx="0" cy="1371600"/>
            </a:xfrm>
            <a:prstGeom prst="line">
              <a:avLst/>
            </a:prstGeom>
            <a:noFill/>
            <a:ln w="38100">
              <a:solidFill>
                <a:srgbClr val="003399"/>
              </a:solidFill>
              <a:round/>
              <a:headEnd/>
              <a:tailEnd type="triangle" w="med" len="med"/>
            </a:ln>
          </p:spPr>
          <p:txBody>
            <a:bodyPr/>
            <a:lstStyle/>
            <a:p>
              <a:endParaRPr lang="en-US">
                <a:latin typeface="Times New Roman" pitchFamily="18" charset="0"/>
                <a:cs typeface="Times New Roman" pitchFamily="18" charset="0"/>
              </a:endParaRPr>
            </a:p>
          </p:txBody>
        </p:sp>
        <p:sp>
          <p:nvSpPr>
            <p:cNvPr id="60" name="Text Box 80">
              <a:extLst>
                <a:ext uri="{FF2B5EF4-FFF2-40B4-BE49-F238E27FC236}">
                  <a16:creationId xmlns:a16="http://schemas.microsoft.com/office/drawing/2014/main" id="{BF6297CA-59A1-2F41-9496-E72E4B835E21}"/>
                </a:ext>
              </a:extLst>
            </p:cNvPr>
            <p:cNvSpPr txBox="1">
              <a:spLocks noChangeArrowheads="1"/>
            </p:cNvSpPr>
            <p:nvPr/>
          </p:nvSpPr>
          <p:spPr bwMode="auto">
            <a:xfrm>
              <a:off x="2438400" y="3810000"/>
              <a:ext cx="838200" cy="1200329"/>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endParaRPr lang="en-US" b="1" dirty="0">
                <a:latin typeface="Times New Roman" pitchFamily="18" charset="0"/>
                <a:cs typeface="Times New Roman" pitchFamily="18" charset="0"/>
              </a:endParaRPr>
            </a:p>
            <a:p>
              <a:pPr>
                <a:spcBef>
                  <a:spcPct val="50000"/>
                </a:spcBef>
              </a:pPr>
              <a:r>
                <a:rPr lang="en-US" b="1" dirty="0">
                  <a:latin typeface="Times New Roman" pitchFamily="18" charset="0"/>
                  <a:cs typeface="Times New Roman" pitchFamily="18" charset="0"/>
                </a:rPr>
                <a:t>NRZ</a:t>
              </a:r>
            </a:p>
          </p:txBody>
        </p:sp>
      </p:grpSp>
      <p:grpSp>
        <p:nvGrpSpPr>
          <p:cNvPr id="61" name="Group 60">
            <a:extLst>
              <a:ext uri="{FF2B5EF4-FFF2-40B4-BE49-F238E27FC236}">
                <a16:creationId xmlns:a16="http://schemas.microsoft.com/office/drawing/2014/main" id="{09917C5E-49EC-5C45-96CA-BB8A28BD846C}"/>
              </a:ext>
            </a:extLst>
          </p:cNvPr>
          <p:cNvGrpSpPr/>
          <p:nvPr/>
        </p:nvGrpSpPr>
        <p:grpSpPr>
          <a:xfrm>
            <a:off x="1905000" y="3657600"/>
            <a:ext cx="6019800" cy="2819400"/>
            <a:chOff x="1524000" y="2224087"/>
            <a:chExt cx="6019800" cy="2819400"/>
          </a:xfrm>
        </p:grpSpPr>
        <p:sp>
          <p:nvSpPr>
            <p:cNvPr id="62" name="Rectangle 57">
              <a:extLst>
                <a:ext uri="{FF2B5EF4-FFF2-40B4-BE49-F238E27FC236}">
                  <a16:creationId xmlns:a16="http://schemas.microsoft.com/office/drawing/2014/main" id="{45A4CC02-4C8D-AB49-982B-8A7D983112B1}"/>
                </a:ext>
              </a:extLst>
            </p:cNvPr>
            <p:cNvSpPr>
              <a:spLocks noChangeArrowheads="1"/>
            </p:cNvSpPr>
            <p:nvPr/>
          </p:nvSpPr>
          <p:spPr bwMode="auto">
            <a:xfrm>
              <a:off x="1524000" y="2224087"/>
              <a:ext cx="6019800" cy="2819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63" name="Text Box 58">
              <a:extLst>
                <a:ext uri="{FF2B5EF4-FFF2-40B4-BE49-F238E27FC236}">
                  <a16:creationId xmlns:a16="http://schemas.microsoft.com/office/drawing/2014/main" id="{9F862CB7-D20D-6C49-9F81-C324C6FD5759}"/>
                </a:ext>
              </a:extLst>
            </p:cNvPr>
            <p:cNvSpPr txBox="1">
              <a:spLocks noChangeArrowheads="1"/>
            </p:cNvSpPr>
            <p:nvPr/>
          </p:nvSpPr>
          <p:spPr bwMode="auto">
            <a:xfrm>
              <a:off x="3581400" y="2603500"/>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64" name="Text Box 59">
              <a:extLst>
                <a:ext uri="{FF2B5EF4-FFF2-40B4-BE49-F238E27FC236}">
                  <a16:creationId xmlns:a16="http://schemas.microsoft.com/office/drawing/2014/main" id="{B3C2A0E5-68C2-6646-8A34-B36EE16CBA06}"/>
                </a:ext>
              </a:extLst>
            </p:cNvPr>
            <p:cNvSpPr txBox="1">
              <a:spLocks noChangeArrowheads="1"/>
            </p:cNvSpPr>
            <p:nvPr/>
          </p:nvSpPr>
          <p:spPr bwMode="auto">
            <a:xfrm>
              <a:off x="3589338" y="2603500"/>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65" name="Text Box 60">
              <a:extLst>
                <a:ext uri="{FF2B5EF4-FFF2-40B4-BE49-F238E27FC236}">
                  <a16:creationId xmlns:a16="http://schemas.microsoft.com/office/drawing/2014/main" id="{3DCE6687-E4AE-3E4A-B2D7-D7B8C8DB0F52}"/>
                </a:ext>
              </a:extLst>
            </p:cNvPr>
            <p:cNvSpPr txBox="1">
              <a:spLocks noChangeArrowheads="1"/>
            </p:cNvSpPr>
            <p:nvPr/>
          </p:nvSpPr>
          <p:spPr bwMode="auto">
            <a:xfrm>
              <a:off x="6113463" y="4379912"/>
              <a:ext cx="592137" cy="358775"/>
            </a:xfrm>
            <a:prstGeom prst="rect">
              <a:avLst/>
            </a:prstGeom>
            <a:noFill/>
            <a:ln w="38100">
              <a:noFill/>
              <a:miter lim="800000"/>
              <a:headEnd/>
              <a:tailEnd/>
            </a:ln>
          </p:spPr>
          <p:txBody>
            <a:bodyPr lIns="0" tIns="0" rIns="0" bIns="0"/>
            <a:lstStyle/>
            <a:p>
              <a:r>
                <a:rPr lang="en-US" altLang="ja-JP" sz="2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66" name="Text Box 61">
              <a:extLst>
                <a:ext uri="{FF2B5EF4-FFF2-40B4-BE49-F238E27FC236}">
                  <a16:creationId xmlns:a16="http://schemas.microsoft.com/office/drawing/2014/main" id="{7424D5A5-CBEC-3D4D-A1DB-24D20850A75B}"/>
                </a:ext>
              </a:extLst>
            </p:cNvPr>
            <p:cNvSpPr txBox="1">
              <a:spLocks noChangeArrowheads="1"/>
            </p:cNvSpPr>
            <p:nvPr/>
          </p:nvSpPr>
          <p:spPr bwMode="auto">
            <a:xfrm>
              <a:off x="3148013" y="3062287"/>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67" name="Text Box 62">
              <a:extLst>
                <a:ext uri="{FF2B5EF4-FFF2-40B4-BE49-F238E27FC236}">
                  <a16:creationId xmlns:a16="http://schemas.microsoft.com/office/drawing/2014/main" id="{092C208B-E9BE-AE4E-80F0-DF1BAA4E49F6}"/>
                </a:ext>
              </a:extLst>
            </p:cNvPr>
            <p:cNvSpPr txBox="1">
              <a:spLocks noChangeArrowheads="1"/>
            </p:cNvSpPr>
            <p:nvPr/>
          </p:nvSpPr>
          <p:spPr bwMode="auto">
            <a:xfrm>
              <a:off x="1676400" y="2528887"/>
              <a:ext cx="838200" cy="1200329"/>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a:p>
              <a:pPr>
                <a:spcBef>
                  <a:spcPct val="50000"/>
                </a:spcBef>
              </a:pPr>
              <a:endParaRPr lang="en-US" b="1" dirty="0">
                <a:latin typeface="Times New Roman" pitchFamily="18" charset="0"/>
                <a:cs typeface="Times New Roman" pitchFamily="18" charset="0"/>
              </a:endParaRPr>
            </a:p>
            <a:p>
              <a:pPr>
                <a:spcBef>
                  <a:spcPct val="50000"/>
                </a:spcBef>
              </a:pPr>
              <a:r>
                <a:rPr lang="en-US" b="1" dirty="0">
                  <a:latin typeface="Times New Roman" pitchFamily="18" charset="0"/>
                  <a:cs typeface="Times New Roman" pitchFamily="18" charset="0"/>
                </a:rPr>
                <a:t>RZ</a:t>
              </a:r>
            </a:p>
          </p:txBody>
        </p:sp>
        <p:sp>
          <p:nvSpPr>
            <p:cNvPr id="68" name="Freeform 63">
              <a:extLst>
                <a:ext uri="{FF2B5EF4-FFF2-40B4-BE49-F238E27FC236}">
                  <a16:creationId xmlns:a16="http://schemas.microsoft.com/office/drawing/2014/main" id="{10F29FEB-751F-E346-BEF1-17C4FAD5E6A2}"/>
                </a:ext>
              </a:extLst>
            </p:cNvPr>
            <p:cNvSpPr>
              <a:spLocks/>
            </p:cNvSpPr>
            <p:nvPr/>
          </p:nvSpPr>
          <p:spPr bwMode="auto">
            <a:xfrm>
              <a:off x="1828800" y="3470275"/>
              <a:ext cx="4440238" cy="735012"/>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9" name="Line 64">
              <a:extLst>
                <a:ext uri="{FF2B5EF4-FFF2-40B4-BE49-F238E27FC236}">
                  <a16:creationId xmlns:a16="http://schemas.microsoft.com/office/drawing/2014/main" id="{7E8E0070-0E90-444E-AE2C-CFFB00532863}"/>
                </a:ext>
              </a:extLst>
            </p:cNvPr>
            <p:cNvSpPr>
              <a:spLocks noChangeShapeType="1"/>
            </p:cNvSpPr>
            <p:nvPr/>
          </p:nvSpPr>
          <p:spPr bwMode="auto">
            <a:xfrm>
              <a:off x="4030663" y="4205287"/>
              <a:ext cx="2587625"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70" name="Line 65">
              <a:extLst>
                <a:ext uri="{FF2B5EF4-FFF2-40B4-BE49-F238E27FC236}">
                  <a16:creationId xmlns:a16="http://schemas.microsoft.com/office/drawing/2014/main" id="{5CD94472-2AE2-0242-B5A1-C086613F9E47}"/>
                </a:ext>
              </a:extLst>
            </p:cNvPr>
            <p:cNvSpPr>
              <a:spLocks noChangeShapeType="1"/>
            </p:cNvSpPr>
            <p:nvPr/>
          </p:nvSpPr>
          <p:spPr bwMode="auto">
            <a:xfrm flipH="1" flipV="1">
              <a:off x="4032250" y="2422525"/>
              <a:ext cx="6350" cy="1782762"/>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71" name="Line 66">
              <a:extLst>
                <a:ext uri="{FF2B5EF4-FFF2-40B4-BE49-F238E27FC236}">
                  <a16:creationId xmlns:a16="http://schemas.microsoft.com/office/drawing/2014/main" id="{5FD44E16-32AF-444A-9046-19FD734E2D2E}"/>
                </a:ext>
              </a:extLst>
            </p:cNvPr>
            <p:cNvSpPr>
              <a:spLocks noChangeShapeType="1"/>
            </p:cNvSpPr>
            <p:nvPr/>
          </p:nvSpPr>
          <p:spPr bwMode="auto">
            <a:xfrm>
              <a:off x="51816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2" name="Line 67">
              <a:extLst>
                <a:ext uri="{FF2B5EF4-FFF2-40B4-BE49-F238E27FC236}">
                  <a16:creationId xmlns:a16="http://schemas.microsoft.com/office/drawing/2014/main" id="{C5C50CAE-6E81-2346-A405-558F5A40EDC0}"/>
                </a:ext>
              </a:extLst>
            </p:cNvPr>
            <p:cNvSpPr>
              <a:spLocks noChangeShapeType="1"/>
            </p:cNvSpPr>
            <p:nvPr/>
          </p:nvSpPr>
          <p:spPr bwMode="auto">
            <a:xfrm>
              <a:off x="62484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73" name="Rectangle 68">
              <a:extLst>
                <a:ext uri="{FF2B5EF4-FFF2-40B4-BE49-F238E27FC236}">
                  <a16:creationId xmlns:a16="http://schemas.microsoft.com/office/drawing/2014/main" id="{FC80FC4D-CB65-6A48-9FE5-E0824D3AAC54}"/>
                </a:ext>
              </a:extLst>
            </p:cNvPr>
            <p:cNvSpPr>
              <a:spLocks noChangeArrowheads="1"/>
            </p:cNvSpPr>
            <p:nvPr/>
          </p:nvSpPr>
          <p:spPr bwMode="auto">
            <a:xfrm>
              <a:off x="1704975" y="3400425"/>
              <a:ext cx="2286000" cy="914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4210833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22</a:t>
            </a:fld>
            <a:endParaRPr lang="vi-VN"/>
          </a:p>
        </p:txBody>
      </p:sp>
      <p:sp>
        <p:nvSpPr>
          <p:cNvPr id="52" name="Title 51"/>
          <p:cNvSpPr>
            <a:spLocks noGrp="1"/>
          </p:cNvSpPr>
          <p:nvPr>
            <p:ph type="title"/>
          </p:nvPr>
        </p:nvSpPr>
        <p:spPr/>
        <p:txBody>
          <a:bodyPr>
            <a:normAutofit/>
          </a:bodyPr>
          <a:lstStyle/>
          <a:p>
            <a:r>
              <a:rPr lang="en-US" sz="3400" dirty="0">
                <a:latin typeface="Arial"/>
                <a:cs typeface="Arial"/>
              </a:rPr>
              <a:t>PSD </a:t>
            </a:r>
            <a:r>
              <a:rPr lang="en-US" sz="3400" dirty="0" err="1">
                <a:latin typeface="Arial"/>
                <a:cs typeface="Arial"/>
              </a:rPr>
              <a:t>của</a:t>
            </a:r>
            <a:r>
              <a:rPr lang="en-US" sz="3400" dirty="0">
                <a:latin typeface="Arial"/>
                <a:cs typeface="Arial"/>
              </a:rPr>
              <a:t> </a:t>
            </a:r>
            <a:r>
              <a:rPr lang="en-US" sz="3400" dirty="0" err="1">
                <a:latin typeface="Arial"/>
                <a:cs typeface="Arial"/>
              </a:rPr>
              <a:t>mã</a:t>
            </a:r>
            <a:r>
              <a:rPr lang="en-US" sz="3400" dirty="0">
                <a:latin typeface="Arial"/>
                <a:cs typeface="Arial"/>
              </a:rPr>
              <a:t> polar RZ</a:t>
            </a:r>
          </a:p>
        </p:txBody>
      </p:sp>
      <p:grpSp>
        <p:nvGrpSpPr>
          <p:cNvPr id="2" name="Group 1"/>
          <p:cNvGrpSpPr/>
          <p:nvPr/>
        </p:nvGrpSpPr>
        <p:grpSpPr>
          <a:xfrm>
            <a:off x="1524000" y="1905000"/>
            <a:ext cx="6019800" cy="2819400"/>
            <a:chOff x="1524000" y="2224087"/>
            <a:chExt cx="6019800" cy="2819400"/>
          </a:xfrm>
        </p:grpSpPr>
        <p:sp>
          <p:nvSpPr>
            <p:cNvPr id="11" name="Rectangle 57"/>
            <p:cNvSpPr>
              <a:spLocks noChangeArrowheads="1"/>
            </p:cNvSpPr>
            <p:nvPr/>
          </p:nvSpPr>
          <p:spPr bwMode="auto">
            <a:xfrm>
              <a:off x="1524000" y="2224087"/>
              <a:ext cx="6019800" cy="2819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12" name="Text Box 58"/>
            <p:cNvSpPr txBox="1">
              <a:spLocks noChangeArrowheads="1"/>
            </p:cNvSpPr>
            <p:nvPr/>
          </p:nvSpPr>
          <p:spPr bwMode="auto">
            <a:xfrm>
              <a:off x="3581400" y="2603500"/>
              <a:ext cx="877888" cy="1346200"/>
            </a:xfrm>
            <a:prstGeom prst="rect">
              <a:avLst/>
            </a:prstGeom>
            <a:noFill/>
            <a:ln w="38100">
              <a:noFill/>
              <a:miter lim="800000"/>
              <a:headEnd/>
              <a:tailEnd/>
            </a:ln>
          </p:spPr>
          <p:txBody>
            <a:bodyPr/>
            <a:lstStyle/>
            <a:p>
              <a:endParaRPr lang="vi-VN">
                <a:latin typeface="Times New Roman" pitchFamily="18" charset="0"/>
                <a:cs typeface="Times New Roman" pitchFamily="18" charset="0"/>
              </a:endParaRPr>
            </a:p>
          </p:txBody>
        </p:sp>
        <p:sp>
          <p:nvSpPr>
            <p:cNvPr id="13" name="Text Box 59"/>
            <p:cNvSpPr txBox="1">
              <a:spLocks noChangeArrowheads="1"/>
            </p:cNvSpPr>
            <p:nvPr/>
          </p:nvSpPr>
          <p:spPr bwMode="auto">
            <a:xfrm>
              <a:off x="3589338" y="2603500"/>
              <a:ext cx="876300" cy="1243012"/>
            </a:xfrm>
            <a:prstGeom prst="rect">
              <a:avLst/>
            </a:prstGeom>
            <a:solidFill>
              <a:schemeClr val="bg1"/>
            </a:solidFill>
            <a:ln w="38100">
              <a:noFill/>
              <a:miter lim="800000"/>
              <a:headEnd/>
              <a:tailEnd/>
            </a:ln>
          </p:spPr>
          <p:txBody>
            <a:bodyPr/>
            <a:lstStyle/>
            <a:p>
              <a:endParaRPr lang="vi-VN">
                <a:latin typeface="Times New Roman" pitchFamily="18" charset="0"/>
                <a:cs typeface="Times New Roman" pitchFamily="18" charset="0"/>
              </a:endParaRPr>
            </a:p>
          </p:txBody>
        </p:sp>
        <p:sp>
          <p:nvSpPr>
            <p:cNvPr id="14" name="Text Box 60"/>
            <p:cNvSpPr txBox="1">
              <a:spLocks noChangeArrowheads="1"/>
            </p:cNvSpPr>
            <p:nvPr/>
          </p:nvSpPr>
          <p:spPr bwMode="auto">
            <a:xfrm>
              <a:off x="6113463" y="4379912"/>
              <a:ext cx="592137" cy="358775"/>
            </a:xfrm>
            <a:prstGeom prst="rect">
              <a:avLst/>
            </a:prstGeom>
            <a:noFill/>
            <a:ln w="38100">
              <a:noFill/>
              <a:miter lim="800000"/>
              <a:headEnd/>
              <a:tailEnd/>
            </a:ln>
          </p:spPr>
          <p:txBody>
            <a:bodyPr lIns="0" tIns="0" rIns="0" bIns="0"/>
            <a:lstStyle/>
            <a:p>
              <a:r>
                <a:rPr lang="en-US" altLang="ja-JP" sz="2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f</a:t>
              </a:r>
              <a:r>
                <a:rPr lang="vi-VN" altLang="ja-JP" sz="2000" baseline="-25000">
                  <a:latin typeface="Times New Roman" pitchFamily="18" charset="0"/>
                  <a:ea typeface="MS Mincho" pitchFamily="49" charset="-128"/>
                  <a:cs typeface="Times New Roman" pitchFamily="18" charset="0"/>
                </a:rPr>
                <a:t>0</a:t>
              </a:r>
              <a:endParaRPr lang="vi-VN" sz="2000">
                <a:latin typeface="Times New Roman" pitchFamily="18" charset="0"/>
                <a:ea typeface="MS Mincho" pitchFamily="49" charset="-128"/>
                <a:cs typeface="Times New Roman" pitchFamily="18" charset="0"/>
              </a:endParaRPr>
            </a:p>
          </p:txBody>
        </p:sp>
        <p:sp>
          <p:nvSpPr>
            <p:cNvPr id="15" name="Text Box 61"/>
            <p:cNvSpPr txBox="1">
              <a:spLocks noChangeArrowheads="1"/>
            </p:cNvSpPr>
            <p:nvPr/>
          </p:nvSpPr>
          <p:spPr bwMode="auto">
            <a:xfrm>
              <a:off x="3148013" y="3062287"/>
              <a:ext cx="1119187" cy="280988"/>
            </a:xfrm>
            <a:prstGeom prst="rect">
              <a:avLst/>
            </a:prstGeom>
            <a:noFill/>
            <a:ln w="38100">
              <a:noFill/>
              <a:miter lim="800000"/>
              <a:headEnd/>
              <a:tailEnd/>
            </a:ln>
          </p:spPr>
          <p:txBody>
            <a:bodyPr lIns="0" tIns="0" rIns="0" bIns="0"/>
            <a:lstStyle/>
            <a:p>
              <a:r>
                <a:rPr lang="vi-VN" altLang="ja-JP" sz="2000">
                  <a:latin typeface="Times New Roman" pitchFamily="18" charset="0"/>
                  <a:ea typeface="MS Mincho" pitchFamily="49" charset="-128"/>
                  <a:cs typeface="Times New Roman" pitchFamily="18" charset="0"/>
                </a:rPr>
                <a:t>V</a:t>
              </a:r>
              <a:r>
                <a:rPr lang="vi-VN" altLang="ja-JP" sz="2000" baseline="30000">
                  <a:latin typeface="Times New Roman" pitchFamily="18" charset="0"/>
                  <a:ea typeface="MS Mincho" pitchFamily="49" charset="-128"/>
                  <a:cs typeface="Times New Roman" pitchFamily="18" charset="0"/>
                </a:rPr>
                <a:t>2</a:t>
              </a:r>
              <a:r>
                <a:rPr lang="vi-VN" altLang="ja-JP" sz="2000">
                  <a:latin typeface="Times New Roman" pitchFamily="18" charset="0"/>
                  <a:ea typeface="MS Mincho" pitchFamily="49" charset="-128"/>
                  <a:cs typeface="Times New Roman" pitchFamily="18" charset="0"/>
                </a:rPr>
                <a:t>T</a:t>
              </a:r>
              <a:r>
                <a:rPr lang="vi-VN" altLang="ja-JP" sz="2000" baseline="-25000">
                  <a:latin typeface="Times New Roman" pitchFamily="18" charset="0"/>
                  <a:ea typeface="MS Mincho" pitchFamily="49" charset="-128"/>
                  <a:cs typeface="Times New Roman" pitchFamily="18" charset="0"/>
                </a:rPr>
                <a:t>0</a:t>
              </a:r>
              <a:r>
                <a:rPr lang="vi-VN" altLang="ja-JP" sz="2000">
                  <a:latin typeface="Times New Roman" pitchFamily="18" charset="0"/>
                  <a:ea typeface="MS Mincho" pitchFamily="49" charset="-128"/>
                  <a:cs typeface="Times New Roman" pitchFamily="18" charset="0"/>
                </a:rPr>
                <a:t>/</a:t>
              </a:r>
              <a:r>
                <a:rPr lang="en-US" altLang="ja-JP" sz="2000">
                  <a:latin typeface="Times New Roman" pitchFamily="18" charset="0"/>
                  <a:ea typeface="MS Mincho" pitchFamily="49" charset="-128"/>
                  <a:cs typeface="Times New Roman" pitchFamily="18" charset="0"/>
                </a:rPr>
                <a:t>4</a:t>
              </a:r>
              <a:endParaRPr lang="vi-VN" sz="2000">
                <a:latin typeface="Times New Roman" pitchFamily="18" charset="0"/>
                <a:ea typeface="MS Mincho" pitchFamily="49" charset="-128"/>
                <a:cs typeface="Times New Roman" pitchFamily="18" charset="0"/>
              </a:endParaRPr>
            </a:p>
          </p:txBody>
        </p:sp>
        <p:sp>
          <p:nvSpPr>
            <p:cNvPr id="16" name="Text Box 62"/>
            <p:cNvSpPr txBox="1">
              <a:spLocks noChangeArrowheads="1"/>
            </p:cNvSpPr>
            <p:nvPr/>
          </p:nvSpPr>
          <p:spPr bwMode="auto">
            <a:xfrm>
              <a:off x="2971800" y="2528887"/>
              <a:ext cx="838200" cy="36671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PSD</a:t>
              </a:r>
            </a:p>
          </p:txBody>
        </p:sp>
        <p:sp>
          <p:nvSpPr>
            <p:cNvPr id="17" name="Freeform 63"/>
            <p:cNvSpPr>
              <a:spLocks/>
            </p:cNvSpPr>
            <p:nvPr/>
          </p:nvSpPr>
          <p:spPr bwMode="auto">
            <a:xfrm>
              <a:off x="1828800" y="3470275"/>
              <a:ext cx="4440238" cy="735012"/>
            </a:xfrm>
            <a:custGeom>
              <a:avLst/>
              <a:gdLst>
                <a:gd name="T0" fmla="*/ 0 w 720"/>
                <a:gd name="T1" fmla="*/ 2147483647 h 1800"/>
                <a:gd name="T2" fmla="*/ 2147483647 w 720"/>
                <a:gd name="T3" fmla="*/ 0 h 1800"/>
                <a:gd name="T4" fmla="*/ 2147483647 w 720"/>
                <a:gd name="T5" fmla="*/ 2147483647 h 1800"/>
                <a:gd name="T6" fmla="*/ 0 60000 65536"/>
                <a:gd name="T7" fmla="*/ 0 60000 65536"/>
                <a:gd name="T8" fmla="*/ 0 60000 65536"/>
                <a:gd name="T9" fmla="*/ 0 w 720"/>
                <a:gd name="T10" fmla="*/ 0 h 1800"/>
                <a:gd name="T11" fmla="*/ 720 w 720"/>
                <a:gd name="T12" fmla="*/ 1800 h 1800"/>
              </a:gdLst>
              <a:ahLst/>
              <a:cxnLst>
                <a:cxn ang="T6">
                  <a:pos x="T0" y="T1"/>
                </a:cxn>
                <a:cxn ang="T7">
                  <a:pos x="T2" y="T3"/>
                </a:cxn>
                <a:cxn ang="T8">
                  <a:pos x="T4" y="T5"/>
                </a:cxn>
              </a:cxnLst>
              <a:rect l="T9" t="T10" r="T11" b="T12"/>
              <a:pathLst>
                <a:path w="720" h="1800">
                  <a:moveTo>
                    <a:pt x="0" y="1800"/>
                  </a:moveTo>
                  <a:cubicBezTo>
                    <a:pt x="120" y="900"/>
                    <a:pt x="240" y="0"/>
                    <a:pt x="360" y="0"/>
                  </a:cubicBezTo>
                  <a:cubicBezTo>
                    <a:pt x="480" y="0"/>
                    <a:pt x="600" y="900"/>
                    <a:pt x="720" y="1800"/>
                  </a:cubicBezTo>
                </a:path>
              </a:pathLst>
            </a:cu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18" name="Line 64"/>
            <p:cNvSpPr>
              <a:spLocks noChangeShapeType="1"/>
            </p:cNvSpPr>
            <p:nvPr/>
          </p:nvSpPr>
          <p:spPr bwMode="auto">
            <a:xfrm>
              <a:off x="4030663" y="4205287"/>
              <a:ext cx="2587625" cy="1588"/>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19" name="Line 65"/>
            <p:cNvSpPr>
              <a:spLocks noChangeShapeType="1"/>
            </p:cNvSpPr>
            <p:nvPr/>
          </p:nvSpPr>
          <p:spPr bwMode="auto">
            <a:xfrm flipH="1" flipV="1">
              <a:off x="4032250" y="2422525"/>
              <a:ext cx="6350" cy="1782762"/>
            </a:xfrm>
            <a:prstGeom prst="line">
              <a:avLst/>
            </a:prstGeom>
            <a:noFill/>
            <a:ln w="38100">
              <a:solidFill>
                <a:srgbClr val="0000FF"/>
              </a:solidFill>
              <a:round/>
              <a:headEnd/>
              <a:tailEnd type="triangle" w="med" len="med"/>
            </a:ln>
          </p:spPr>
          <p:txBody>
            <a:bodyPr/>
            <a:lstStyle/>
            <a:p>
              <a:endParaRPr lang="en-US">
                <a:latin typeface="Times New Roman" pitchFamily="18" charset="0"/>
                <a:cs typeface="Times New Roman" pitchFamily="18" charset="0"/>
              </a:endParaRPr>
            </a:p>
          </p:txBody>
        </p:sp>
        <p:sp>
          <p:nvSpPr>
            <p:cNvPr id="20" name="Line 66"/>
            <p:cNvSpPr>
              <a:spLocks noChangeShapeType="1"/>
            </p:cNvSpPr>
            <p:nvPr/>
          </p:nvSpPr>
          <p:spPr bwMode="auto">
            <a:xfrm>
              <a:off x="51816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1" name="Line 67"/>
            <p:cNvSpPr>
              <a:spLocks noChangeShapeType="1"/>
            </p:cNvSpPr>
            <p:nvPr/>
          </p:nvSpPr>
          <p:spPr bwMode="auto">
            <a:xfrm>
              <a:off x="6248400" y="4086225"/>
              <a:ext cx="0" cy="215900"/>
            </a:xfrm>
            <a:prstGeom prst="line">
              <a:avLst/>
            </a:prstGeom>
            <a:noFill/>
            <a:ln w="38100">
              <a:solidFill>
                <a:srgbClr val="000000"/>
              </a:solidFill>
              <a:round/>
              <a:headEnd/>
              <a:tailEnd/>
            </a:ln>
          </p:spPr>
          <p:txBody>
            <a:bodyPr/>
            <a:lstStyle/>
            <a:p>
              <a:endParaRPr lang="en-US">
                <a:latin typeface="Times New Roman" pitchFamily="18" charset="0"/>
                <a:cs typeface="Times New Roman" pitchFamily="18" charset="0"/>
              </a:endParaRPr>
            </a:p>
          </p:txBody>
        </p:sp>
        <p:sp>
          <p:nvSpPr>
            <p:cNvPr id="22" name="Rectangle 68"/>
            <p:cNvSpPr>
              <a:spLocks noChangeArrowheads="1"/>
            </p:cNvSpPr>
            <p:nvPr/>
          </p:nvSpPr>
          <p:spPr bwMode="auto">
            <a:xfrm>
              <a:off x="1704975" y="3400425"/>
              <a:ext cx="2286000" cy="914400"/>
            </a:xfrm>
            <a:prstGeom prst="rect">
              <a:avLst/>
            </a:prstGeom>
            <a:solidFill>
              <a:schemeClr val="bg1"/>
            </a:solidFill>
            <a:ln w="9525">
              <a:noFill/>
              <a:miter lim="800000"/>
              <a:headEnd/>
              <a:tailEnd/>
            </a:ln>
          </p:spPr>
          <p:txBody>
            <a:bodyPr wrap="none" anchor="ctr"/>
            <a:lstStyle/>
            <a:p>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394042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3400" dirty="0" err="1">
                <a:latin typeface="Arial"/>
                <a:cs typeface="Arial"/>
              </a:rPr>
              <a:t>Tóm</a:t>
            </a:r>
            <a:r>
              <a:rPr lang="en-US" sz="3400" dirty="0">
                <a:latin typeface="Arial"/>
                <a:cs typeface="Arial"/>
              </a:rPr>
              <a:t> </a:t>
            </a:r>
            <a:r>
              <a:rPr lang="en-US" sz="3400" dirty="0" err="1">
                <a:latin typeface="Arial"/>
                <a:cs typeface="Arial"/>
              </a:rPr>
              <a:t>tắt</a:t>
            </a:r>
            <a:r>
              <a:rPr lang="en-US" sz="3400" dirty="0">
                <a:latin typeface="Arial"/>
                <a:cs typeface="Arial"/>
              </a:rPr>
              <a:t> </a:t>
            </a:r>
            <a:r>
              <a:rPr lang="en-US" sz="3400" dirty="0" err="1">
                <a:latin typeface="Arial"/>
                <a:cs typeface="Arial"/>
              </a:rPr>
              <a:t>đặc</a:t>
            </a:r>
            <a:r>
              <a:rPr lang="en-US" sz="3400" dirty="0">
                <a:latin typeface="Arial"/>
                <a:cs typeface="Arial"/>
              </a:rPr>
              <a:t> </a:t>
            </a:r>
            <a:r>
              <a:rPr lang="en-US" sz="3400" dirty="0" err="1">
                <a:latin typeface="Arial"/>
                <a:cs typeface="Arial"/>
              </a:rPr>
              <a:t>điểm</a:t>
            </a:r>
            <a:r>
              <a:rPr lang="en-US" sz="3400" dirty="0">
                <a:latin typeface="Arial"/>
                <a:cs typeface="Arial"/>
              </a:rPr>
              <a:t> </a:t>
            </a:r>
            <a:r>
              <a:rPr lang="en-US" sz="3400" dirty="0" err="1">
                <a:latin typeface="Arial"/>
                <a:cs typeface="Arial"/>
              </a:rPr>
              <a:t>các</a:t>
            </a:r>
            <a:r>
              <a:rPr lang="en-US" sz="3400" dirty="0">
                <a:latin typeface="Arial"/>
                <a:cs typeface="Arial"/>
              </a:rPr>
              <a:t> </a:t>
            </a:r>
            <a:r>
              <a:rPr lang="en-US" sz="3400" dirty="0" err="1">
                <a:latin typeface="Arial"/>
                <a:cs typeface="Arial"/>
              </a:rPr>
              <a:t>loại</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đường</a:t>
            </a:r>
            <a:endParaRPr lang="en-US" sz="3400" dirty="0">
              <a:latin typeface="Arial"/>
              <a:cs typeface="Arial"/>
            </a:endParaRPr>
          </a:p>
        </p:txBody>
      </p:sp>
      <p:sp>
        <p:nvSpPr>
          <p:cNvPr id="81" name="Slide Number Placeholder 5"/>
          <p:cNvSpPr>
            <a:spLocks noGrp="1"/>
          </p:cNvSpPr>
          <p:nvPr>
            <p:ph type="sldNum" sz="quarter" idx="12"/>
          </p:nvPr>
        </p:nvSpPr>
        <p:spPr/>
        <p:txBody>
          <a:bodyPr/>
          <a:lstStyle/>
          <a:p>
            <a:pPr>
              <a:defRPr/>
            </a:pPr>
            <a:fld id="{1A7A93B7-BE81-43B7-AAEA-2C2B70EBEBB4}" type="slidenum">
              <a:rPr lang="vi-VN"/>
              <a:pPr>
                <a:defRPr/>
              </a:pPr>
              <a:t>23</a:t>
            </a:fld>
            <a:endParaRPr lang="vi-VN"/>
          </a:p>
        </p:txBody>
      </p:sp>
      <p:graphicFrame>
        <p:nvGraphicFramePr>
          <p:cNvPr id="293087" name="Group 223"/>
          <p:cNvGraphicFramePr>
            <a:graphicFrameLocks noGrp="1"/>
          </p:cNvGraphicFramePr>
          <p:nvPr>
            <p:ph sz="quarter" idx="1"/>
            <p:extLst>
              <p:ext uri="{D42A27DB-BD31-4B8C-83A1-F6EECF244321}">
                <p14:modId xmlns:p14="http://schemas.microsoft.com/office/powerpoint/2010/main" val="4125554628"/>
              </p:ext>
            </p:extLst>
          </p:nvPr>
        </p:nvGraphicFramePr>
        <p:xfrm>
          <a:off x="228599" y="1739900"/>
          <a:ext cx="8686801" cy="3898900"/>
        </p:xfrm>
        <a:graphic>
          <a:graphicData uri="http://schemas.openxmlformats.org/drawingml/2006/table">
            <a:tbl>
              <a:tblPr/>
              <a:tblGrid>
                <a:gridCol w="1911742">
                  <a:extLst>
                    <a:ext uri="{9D8B030D-6E8A-4147-A177-3AD203B41FA5}">
                      <a16:colId xmlns:a16="http://schemas.microsoft.com/office/drawing/2014/main" val="20000"/>
                    </a:ext>
                  </a:extLst>
                </a:gridCol>
                <a:gridCol w="1606574">
                  <a:extLst>
                    <a:ext uri="{9D8B030D-6E8A-4147-A177-3AD203B41FA5}">
                      <a16:colId xmlns:a16="http://schemas.microsoft.com/office/drawing/2014/main" val="20001"/>
                    </a:ext>
                  </a:extLst>
                </a:gridCol>
                <a:gridCol w="1194839">
                  <a:extLst>
                    <a:ext uri="{9D8B030D-6E8A-4147-A177-3AD203B41FA5}">
                      <a16:colId xmlns:a16="http://schemas.microsoft.com/office/drawing/2014/main" val="20002"/>
                    </a:ext>
                  </a:extLst>
                </a:gridCol>
                <a:gridCol w="1109262">
                  <a:extLst>
                    <a:ext uri="{9D8B030D-6E8A-4147-A177-3AD203B41FA5}">
                      <a16:colId xmlns:a16="http://schemas.microsoft.com/office/drawing/2014/main" val="20003"/>
                    </a:ext>
                  </a:extLst>
                </a:gridCol>
                <a:gridCol w="1238435">
                  <a:extLst>
                    <a:ext uri="{9D8B030D-6E8A-4147-A177-3AD203B41FA5}">
                      <a16:colId xmlns:a16="http://schemas.microsoft.com/office/drawing/2014/main" val="20004"/>
                    </a:ext>
                  </a:extLst>
                </a:gridCol>
                <a:gridCol w="1625949">
                  <a:extLst>
                    <a:ext uri="{9D8B030D-6E8A-4147-A177-3AD203B41FA5}">
                      <a16:colId xmlns:a16="http://schemas.microsoft.com/office/drawing/2014/main" val="20005"/>
                    </a:ext>
                  </a:extLst>
                </a:gridCol>
              </a:tblGrid>
              <a:tr h="749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Mã</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đường</a:t>
                      </a:r>
                      <a:endParaRPr kumimoji="0" lang="en-US" sz="1800" b="0" i="0" u="none" strike="noStrike" cap="none" normalizeH="0" baseline="0" dirty="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Khôi</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phục</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đồng</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hồ</a:t>
                      </a:r>
                      <a:endParaRPr kumimoji="0" lang="en-US" sz="1800" b="0" i="0" u="none" strike="noStrike" cap="none" normalizeH="0" baseline="0" dirty="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FF0000"/>
                          </a:solidFill>
                          <a:effectLst/>
                          <a:latin typeface="Times New Roman" pitchFamily="18" charset="0"/>
                          <a:cs typeface="Times New Roman" pitchFamily="18" charset="0"/>
                        </a:rPr>
                        <a:t>   Tự tách lỗi</a:t>
                      </a:r>
                      <a:endParaRPr kumimoji="0" lang="en-US" sz="1800" b="0" i="0" u="none" strike="noStrike" cap="none" normalizeH="0" baseline="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FF0000"/>
                          </a:solidFill>
                          <a:effectLst/>
                          <a:latin typeface="Times New Roman" pitchFamily="18" charset="0"/>
                          <a:cs typeface="Times New Roman" pitchFamily="18" charset="0"/>
                        </a:rPr>
                        <a:t>Dải</a:t>
                      </a:r>
                    </a:p>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FF0000"/>
                          </a:solidFill>
                          <a:effectLst/>
                          <a:latin typeface="Times New Roman" pitchFamily="18" charset="0"/>
                          <a:cs typeface="Times New Roman" pitchFamily="18" charset="0"/>
                        </a:rPr>
                        <a:t>thông </a:t>
                      </a:r>
                      <a:endParaRPr kumimoji="0" lang="en-US" sz="1800" b="0" i="0" u="none" strike="noStrike" cap="none" normalizeH="0" baseline="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FF0000"/>
                          </a:solidFill>
                          <a:effectLst/>
                          <a:latin typeface="Times New Roman" pitchFamily="18" charset="0"/>
                          <a:cs typeface="Times New Roman" pitchFamily="18" charset="0"/>
                        </a:rPr>
                        <a:t>Kết nối AC</a:t>
                      </a:r>
                      <a:endParaRPr kumimoji="0" lang="en-US" sz="1800" b="0" i="0" u="none" strike="noStrike" cap="none" normalizeH="0" baseline="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Tính</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trong</a:t>
                      </a:r>
                      <a:r>
                        <a:rPr kumimoji="0" lang="en-US" sz="1800" b="1" i="0" u="none" strike="noStrike" cap="none" normalizeH="0" baseline="0" dirty="0">
                          <a:ln>
                            <a:noFill/>
                          </a:ln>
                          <a:solidFill>
                            <a:srgbClr val="FF0000"/>
                          </a:solidFill>
                          <a:effectLst/>
                          <a:latin typeface="Times New Roman" pitchFamily="18" charset="0"/>
                          <a:cs typeface="Times New Roman" pitchFamily="18" charset="0"/>
                        </a:rPr>
                        <a:t> </a:t>
                      </a:r>
                      <a:r>
                        <a:rPr kumimoji="0" lang="en-US" sz="1800" b="1" i="0" u="none" strike="noStrike" cap="none" normalizeH="0" baseline="0" dirty="0" err="1">
                          <a:ln>
                            <a:noFill/>
                          </a:ln>
                          <a:solidFill>
                            <a:srgbClr val="FF0000"/>
                          </a:solidFill>
                          <a:effectLst/>
                          <a:latin typeface="Times New Roman" pitchFamily="18" charset="0"/>
                          <a:cs typeface="Times New Roman" pitchFamily="18" charset="0"/>
                        </a:rPr>
                        <a:t>suốt</a:t>
                      </a:r>
                      <a:endParaRPr kumimoji="0" lang="en-US" sz="1800" b="0" i="0" u="none" strike="noStrike" cap="none" normalizeH="0" baseline="0" dirty="0">
                        <a:ln>
                          <a:noFill/>
                        </a:ln>
                        <a:solidFill>
                          <a:schemeClr val="tx1"/>
                        </a:solidFill>
                        <a:effectLst/>
                        <a:latin typeface="Arial" charset="0"/>
                        <a:cs typeface="Arial" charset="0"/>
                      </a:endParaRPr>
                    </a:p>
                  </a:txBody>
                  <a:tcPr marL="93004" marR="930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000066"/>
                          </a:solidFill>
                          <a:effectLst/>
                          <a:latin typeface="Times New Roman" pitchFamily="18" charset="0"/>
                          <a:cs typeface="Times New Roman" pitchFamily="18" charset="0"/>
                        </a:rPr>
                        <a:t>Unipolar (NRZ)</a:t>
                      </a:r>
                      <a:endParaRPr kumimoji="0" lang="en-US" sz="1800" b="1" i="0" u="none" strike="noStrike" cap="none" normalizeH="0" baseline="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000066"/>
                          </a:solidFill>
                          <a:effectLst/>
                          <a:latin typeface="Times New Roman" pitchFamily="18" charset="0"/>
                          <a:cs typeface="Times New Roman" pitchFamily="18" charset="0"/>
                        </a:rPr>
                        <a:t>Unipolar (RZ)</a:t>
                      </a:r>
                      <a:endParaRPr kumimoji="0" lang="en-US" sz="1800" b="1" i="0" u="none" strike="noStrike" cap="none" normalizeH="0" baseline="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Dễ</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2 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a:ln>
                            <a:noFill/>
                          </a:ln>
                          <a:solidFill>
                            <a:srgbClr val="000066"/>
                          </a:solidFill>
                          <a:effectLst/>
                          <a:latin typeface="Times New Roman" pitchFamily="18" charset="0"/>
                          <a:cs typeface="Times New Roman" pitchFamily="18" charset="0"/>
                        </a:rPr>
                        <a:t>Polar (NRZ)</a:t>
                      </a:r>
                      <a:endParaRPr kumimoji="0" lang="en-US" sz="1800" b="1" i="0" u="none" strike="noStrike" cap="none" normalizeH="0" baseline="0" dirty="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000066"/>
                          </a:solidFill>
                          <a:effectLst/>
                          <a:latin typeface="Times New Roman" pitchFamily="18" charset="0"/>
                          <a:cs typeface="Times New Roman" pitchFamily="18" charset="0"/>
                        </a:rPr>
                        <a:t>Polar (RZ)</a:t>
                      </a:r>
                      <a:endParaRPr kumimoji="0" lang="en-US" sz="1800" b="1" i="0" u="none" strike="noStrike" cap="none" normalizeH="0" baseline="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Dễ</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2 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000066"/>
                          </a:solidFill>
                          <a:effectLst/>
                          <a:latin typeface="Times New Roman" pitchFamily="18" charset="0"/>
                          <a:cs typeface="Times New Roman" pitchFamily="18" charset="0"/>
                        </a:rPr>
                        <a:t>Bipolar (NRZ)</a:t>
                      </a:r>
                      <a:endParaRPr kumimoji="0" lang="en-US" sz="1800" b="1" i="0" u="none" strike="noStrike" cap="none" normalizeH="0" baseline="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r>
                        <a:rPr kumimoji="0" lang="en-US" sz="18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rgbClr val="000066"/>
                          </a:solidFill>
                          <a:effectLst/>
                          <a:latin typeface="Times New Roman" pitchFamily="18" charset="0"/>
                          <a:cs typeface="Times New Roman" pitchFamily="18" charset="0"/>
                        </a:rPr>
                        <a:t>Bipolar (RZ)</a:t>
                      </a:r>
                      <a:endParaRPr kumimoji="0" lang="en-US" sz="1800" b="1" i="0" u="none" strike="noStrike" cap="none" normalizeH="0" baseline="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r>
                        <a:rPr kumimoji="0" lang="en-US" sz="1800" b="1" i="0" u="none" strike="noStrike" cap="none" normalizeH="0" baseline="0">
                          <a:ln>
                            <a:noFill/>
                          </a:ln>
                          <a:solidFill>
                            <a:schemeClr val="tx1"/>
                          </a:solidFill>
                          <a:effectLst/>
                          <a:latin typeface="Times New Roman" pitchFamily="18" charset="0"/>
                          <a:cs typeface="Times New Roman" pitchFamily="18" charset="0"/>
                        </a:rPr>
                        <a:t> </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Không</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0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a:ln>
                            <a:noFill/>
                          </a:ln>
                          <a:solidFill>
                            <a:srgbClr val="000066"/>
                          </a:solidFill>
                          <a:effectLst/>
                          <a:latin typeface="Times New Roman" pitchFamily="18" charset="0"/>
                          <a:cs typeface="Times New Roman" pitchFamily="18" charset="0"/>
                        </a:rPr>
                        <a:t>HDB-3</a:t>
                      </a:r>
                      <a:endParaRPr kumimoji="0" lang="en-US" sz="1800" b="1" i="0" u="none" strike="noStrike" cap="none" normalizeH="0" baseline="0" dirty="0">
                        <a:ln>
                          <a:noFill/>
                        </a:ln>
                        <a:solidFill>
                          <a:srgbClr val="000066"/>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err="1">
                          <a:ln>
                            <a:noFill/>
                          </a:ln>
                          <a:solidFill>
                            <a:schemeClr val="tx1"/>
                          </a:solidFill>
                          <a:effectLst/>
                          <a:latin typeface="Times New Roman" pitchFamily="18" charset="0"/>
                          <a:cs typeface="Times New Roman" pitchFamily="18" charset="0"/>
                        </a:rPr>
                        <a:t>Dễ</a:t>
                      </a:r>
                      <a:endParaRPr kumimoji="0" lang="en-US" sz="1800" b="1" i="0" u="none" strike="noStrike" cap="none" normalizeH="0" baseline="0" dirty="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f</a:t>
                      </a:r>
                      <a:r>
                        <a:rPr kumimoji="0" lang="en-US" sz="1800" b="1" i="0" u="none" strike="noStrike" cap="none" normalizeH="0" baseline="-30000">
                          <a:ln>
                            <a:noFill/>
                          </a:ln>
                          <a:solidFill>
                            <a:schemeClr val="tx1"/>
                          </a:solidFill>
                          <a:effectLst/>
                          <a:latin typeface="Times New Roman" pitchFamily="18" charset="0"/>
                          <a:cs typeface="Times New Roman" pitchFamily="18" charset="0"/>
                        </a:rPr>
                        <a:t>O</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742950" algn="l"/>
                          <a:tab pos="914400" algn="l"/>
                          <a:tab pos="3200400" algn="l"/>
                        </a:tabLst>
                      </a:pPr>
                      <a:r>
                        <a:rPr kumimoji="0" lang="en-US" sz="1800" b="1" i="0" u="none" strike="noStrike" cap="none" normalizeH="0" baseline="0" dirty="0" err="1">
                          <a:ln>
                            <a:noFill/>
                          </a:ln>
                          <a:solidFill>
                            <a:schemeClr val="tx1"/>
                          </a:solidFill>
                          <a:effectLst/>
                          <a:latin typeface="Times New Roman" pitchFamily="18" charset="0"/>
                          <a:cs typeface="Times New Roman" pitchFamily="18" charset="0"/>
                        </a:rPr>
                        <a:t>Có</a:t>
                      </a:r>
                      <a:endParaRPr kumimoji="0" lang="en-US" sz="1800" b="1" i="0" u="none" strike="noStrike" cap="none" normalizeH="0" baseline="0" dirty="0">
                        <a:ln>
                          <a:noFill/>
                        </a:ln>
                        <a:solidFill>
                          <a:schemeClr val="tx1"/>
                        </a:solidFill>
                        <a:effectLst/>
                        <a:latin typeface="Arial" charset="0"/>
                        <a:cs typeface="Arial" charset="0"/>
                      </a:endParaRPr>
                    </a:p>
                  </a:txBody>
                  <a:tcPr marL="93004" marR="930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Sửa</a:t>
            </a:r>
            <a:r>
              <a:rPr lang="en-US" sz="3400" dirty="0">
                <a:latin typeface="Arial"/>
                <a:cs typeface="Arial"/>
              </a:rPr>
              <a:t> </a:t>
            </a:r>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a:t>
            </a:r>
            <a:r>
              <a:rPr lang="en-US" sz="3400" dirty="0" err="1">
                <a:latin typeface="Arial"/>
                <a:cs typeface="Arial"/>
              </a:rPr>
              <a:t>nhóm</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24</a:t>
            </a:fld>
            <a:endParaRPr lang="vi-VN"/>
          </a:p>
        </p:txBody>
      </p:sp>
      <p:sp>
        <p:nvSpPr>
          <p:cNvPr id="20" name="Content Placeholder 19"/>
          <p:cNvSpPr>
            <a:spLocks noGrp="1"/>
          </p:cNvSpPr>
          <p:nvPr>
            <p:ph sz="quarter" idx="1"/>
          </p:nvPr>
        </p:nvSpPr>
        <p:spPr>
          <a:xfrm>
            <a:off x="381000" y="1142999"/>
            <a:ext cx="7315200" cy="2362201"/>
          </a:xfrm>
        </p:spPr>
        <p:txBody>
          <a:bodyPr>
            <a:normAutofit/>
          </a:bodyPr>
          <a:lstStyle/>
          <a:p>
            <a:pPr>
              <a:lnSpc>
                <a:spcPct val="170000"/>
              </a:lnSpc>
              <a:spcBef>
                <a:spcPct val="40000"/>
              </a:spcBef>
            </a:pPr>
            <a:r>
              <a:rPr lang="en-US" sz="2200" dirty="0" err="1">
                <a:latin typeface="Arial"/>
                <a:cs typeface="Arial"/>
              </a:rPr>
              <a:t>Đề</a:t>
            </a:r>
            <a:r>
              <a:rPr lang="en-US" sz="2200" dirty="0">
                <a:latin typeface="Arial"/>
                <a:cs typeface="Arial"/>
              </a:rPr>
              <a:t> </a:t>
            </a:r>
            <a:r>
              <a:rPr lang="en-US" sz="2200" dirty="0" err="1">
                <a:latin typeface="Arial"/>
                <a:cs typeface="Arial"/>
              </a:rPr>
              <a:t>bài</a:t>
            </a:r>
            <a:r>
              <a:rPr lang="en-US" sz="2200" dirty="0">
                <a:latin typeface="Arial"/>
                <a:cs typeface="Arial"/>
              </a:rPr>
              <a:t>: </a:t>
            </a:r>
            <a:r>
              <a:rPr lang="en-US" sz="2200" dirty="0" err="1">
                <a:latin typeface="Arial"/>
                <a:cs typeface="Arial"/>
              </a:rPr>
              <a:t>tìm</a:t>
            </a:r>
            <a:r>
              <a:rPr lang="en-US" sz="2200" dirty="0">
                <a:latin typeface="Arial"/>
                <a:cs typeface="Arial"/>
              </a:rPr>
              <a:t> </a:t>
            </a:r>
            <a:r>
              <a:rPr lang="en-US" sz="2200" dirty="0" err="1">
                <a:latin typeface="Arial"/>
                <a:cs typeface="Arial"/>
              </a:rPr>
              <a:t>hiểu</a:t>
            </a:r>
            <a:r>
              <a:rPr lang="en-US" sz="2200" dirty="0">
                <a:latin typeface="Arial"/>
                <a:cs typeface="Arial"/>
              </a:rPr>
              <a:t> </a:t>
            </a:r>
            <a:r>
              <a:rPr lang="en-US" sz="2200" dirty="0" err="1">
                <a:latin typeface="Arial"/>
                <a:cs typeface="Arial"/>
              </a:rPr>
              <a:t>về</a:t>
            </a:r>
            <a:r>
              <a:rPr lang="en-US" sz="2200" dirty="0">
                <a:latin typeface="Arial"/>
                <a:cs typeface="Arial"/>
              </a:rPr>
              <a:t> </a:t>
            </a:r>
            <a:r>
              <a:rPr lang="en-US" sz="2200" dirty="0" err="1">
                <a:latin typeface="Arial"/>
                <a:cs typeface="Arial"/>
              </a:rPr>
              <a:t>mã</a:t>
            </a:r>
            <a:r>
              <a:rPr lang="en-US" sz="2200" dirty="0">
                <a:latin typeface="Arial"/>
                <a:cs typeface="Arial"/>
              </a:rPr>
              <a:t> HDB3 </a:t>
            </a:r>
            <a:r>
              <a:rPr lang="en-US" sz="2200" dirty="0" err="1">
                <a:latin typeface="Arial"/>
                <a:cs typeface="Arial"/>
              </a:rPr>
              <a:t>và</a:t>
            </a:r>
            <a:r>
              <a:rPr lang="en-US" sz="2200" dirty="0">
                <a:latin typeface="Arial"/>
                <a:cs typeface="Arial"/>
              </a:rPr>
              <a:t> </a:t>
            </a:r>
            <a:r>
              <a:rPr lang="en-US" sz="2200" dirty="0" err="1">
                <a:latin typeface="Arial"/>
                <a:cs typeface="Arial"/>
              </a:rPr>
              <a:t>áp</a:t>
            </a:r>
            <a:r>
              <a:rPr lang="en-US" sz="2200" dirty="0">
                <a:latin typeface="Arial"/>
                <a:cs typeface="Arial"/>
              </a:rPr>
              <a:t> </a:t>
            </a:r>
            <a:r>
              <a:rPr lang="en-US" sz="2200" dirty="0" err="1">
                <a:latin typeface="Arial"/>
                <a:cs typeface="Arial"/>
              </a:rPr>
              <a:t>dụng</a:t>
            </a:r>
            <a:endParaRPr lang="en-US" sz="2200" dirty="0">
              <a:latin typeface="Arial"/>
              <a:cs typeface="Arial"/>
            </a:endParaRPr>
          </a:p>
          <a:p>
            <a:pPr>
              <a:lnSpc>
                <a:spcPct val="170000"/>
              </a:lnSpc>
              <a:spcBef>
                <a:spcPct val="40000"/>
              </a:spcBef>
            </a:pPr>
            <a:r>
              <a:rPr lang="en-US" sz="2200" dirty="0" err="1">
                <a:latin typeface="Arial"/>
                <a:cs typeface="Arial"/>
              </a:rPr>
              <a:t>Nhóm</a:t>
            </a:r>
            <a:r>
              <a:rPr lang="en-US" sz="2200" dirty="0">
                <a:latin typeface="Arial"/>
                <a:cs typeface="Arial"/>
              </a:rPr>
              <a:t> </a:t>
            </a:r>
            <a:r>
              <a:rPr lang="en-US" sz="2200" dirty="0" err="1">
                <a:latin typeface="Arial"/>
                <a:cs typeface="Arial"/>
              </a:rPr>
              <a:t>trình</a:t>
            </a:r>
            <a:r>
              <a:rPr lang="en-US" sz="2200" dirty="0">
                <a:latin typeface="Arial"/>
                <a:cs typeface="Arial"/>
              </a:rPr>
              <a:t> </a:t>
            </a:r>
            <a:r>
              <a:rPr lang="en-US" sz="2200" dirty="0" err="1">
                <a:latin typeface="Arial"/>
                <a:cs typeface="Arial"/>
              </a:rPr>
              <a:t>bày</a:t>
            </a:r>
            <a:r>
              <a:rPr lang="en-US" sz="2200" dirty="0">
                <a:latin typeface="Arial"/>
                <a:cs typeface="Arial"/>
              </a:rPr>
              <a:t>: </a:t>
            </a:r>
            <a:r>
              <a:rPr lang="en-US" sz="2200" b="1" dirty="0" err="1">
                <a:solidFill>
                  <a:srgbClr val="0432FF"/>
                </a:solidFill>
                <a:latin typeface="Arial"/>
                <a:cs typeface="Arial"/>
              </a:rPr>
              <a:t>nhóm</a:t>
            </a:r>
            <a:r>
              <a:rPr lang="en-US" sz="2200" b="1" dirty="0">
                <a:solidFill>
                  <a:srgbClr val="0432FF"/>
                </a:solidFill>
                <a:latin typeface="Arial"/>
                <a:cs typeface="Arial"/>
              </a:rPr>
              <a:t> 13</a:t>
            </a:r>
          </a:p>
          <a:p>
            <a:pPr>
              <a:lnSpc>
                <a:spcPct val="170000"/>
              </a:lnSpc>
              <a:spcBef>
                <a:spcPct val="40000"/>
              </a:spcBef>
            </a:pPr>
            <a:r>
              <a:rPr lang="en-US" sz="2200" dirty="0" err="1">
                <a:latin typeface="Arial"/>
                <a:cs typeface="Arial"/>
              </a:rPr>
              <a:t>Bắt</a:t>
            </a:r>
            <a:r>
              <a:rPr lang="en-US" sz="2200" dirty="0">
                <a:latin typeface="Arial"/>
                <a:cs typeface="Arial"/>
              </a:rPr>
              <a:t> </a:t>
            </a:r>
            <a:r>
              <a:rPr lang="en-US" sz="2200" dirty="0" err="1">
                <a:latin typeface="Arial"/>
                <a:cs typeface="Arial"/>
              </a:rPr>
              <a:t>đầu</a:t>
            </a:r>
            <a:r>
              <a:rPr lang="en-US" sz="2200" dirty="0">
                <a:latin typeface="Arial"/>
                <a:cs typeface="Arial"/>
              </a:rPr>
              <a:t> </a:t>
            </a:r>
            <a:r>
              <a:rPr lang="en-US" sz="2200" dirty="0" err="1">
                <a:latin typeface="Arial"/>
                <a:cs typeface="Arial"/>
              </a:rPr>
              <a:t>trình</a:t>
            </a:r>
            <a:r>
              <a:rPr lang="en-US" sz="2200" dirty="0">
                <a:latin typeface="Arial"/>
                <a:cs typeface="Arial"/>
              </a:rPr>
              <a:t> </a:t>
            </a:r>
            <a:r>
              <a:rPr lang="en-US" sz="2200" dirty="0" err="1">
                <a:latin typeface="Arial"/>
                <a:cs typeface="Arial"/>
              </a:rPr>
              <a:t>bày</a:t>
            </a:r>
            <a:r>
              <a:rPr lang="en-US" sz="2200" dirty="0">
                <a:latin typeface="Arial"/>
                <a:cs typeface="Arial"/>
              </a:rPr>
              <a:t>: </a:t>
            </a:r>
            <a:r>
              <a:rPr lang="en-US" sz="2200" b="1" dirty="0">
                <a:solidFill>
                  <a:srgbClr val="0432FF"/>
                </a:solidFill>
                <a:latin typeface="Arial"/>
                <a:cs typeface="Arial"/>
              </a:rPr>
              <a:t>17h10</a:t>
            </a: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338389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a:t>
            </a:r>
            <a:r>
              <a:rPr lang="en-US" sz="3400" dirty="0" err="1">
                <a:latin typeface="Arial"/>
                <a:cs typeface="Arial"/>
              </a:rPr>
              <a:t>nhóm</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25</a:t>
            </a:fld>
            <a:endParaRPr lang="vi-VN"/>
          </a:p>
        </p:txBody>
      </p:sp>
      <p:sp>
        <p:nvSpPr>
          <p:cNvPr id="20" name="Content Placeholder 19"/>
          <p:cNvSpPr>
            <a:spLocks noGrp="1"/>
          </p:cNvSpPr>
          <p:nvPr>
            <p:ph sz="quarter" idx="1"/>
          </p:nvPr>
        </p:nvSpPr>
        <p:spPr>
          <a:xfrm>
            <a:off x="381000" y="1143000"/>
            <a:ext cx="7315200" cy="838200"/>
          </a:xfrm>
        </p:spPr>
        <p:txBody>
          <a:bodyPr>
            <a:normAutofit/>
          </a:bodyPr>
          <a:lstStyle/>
          <a:p>
            <a:pPr>
              <a:lnSpc>
                <a:spcPct val="170000"/>
              </a:lnSpc>
              <a:spcBef>
                <a:spcPct val="40000"/>
              </a:spcBef>
            </a:pPr>
            <a:r>
              <a:rPr lang="en-US" sz="2200" dirty="0" err="1">
                <a:latin typeface="Arial"/>
                <a:cs typeface="Arial"/>
              </a:rPr>
              <a:t>Đọc</a:t>
            </a:r>
            <a:r>
              <a:rPr lang="en-US" sz="2200" dirty="0">
                <a:latin typeface="Arial"/>
                <a:cs typeface="Arial"/>
              </a:rPr>
              <a:t> </a:t>
            </a:r>
            <a:r>
              <a:rPr lang="en-US" sz="2200" dirty="0" err="1">
                <a:latin typeface="Arial"/>
                <a:cs typeface="Arial"/>
              </a:rPr>
              <a:t>hiểu</a:t>
            </a:r>
            <a:endParaRPr lang="en-US" sz="2200" dirty="0">
              <a:latin typeface="Arial"/>
              <a:cs typeface="Arial"/>
            </a:endParaRP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
        <p:nvSpPr>
          <p:cNvPr id="2" name="Rectangle 1"/>
          <p:cNvSpPr/>
          <p:nvPr/>
        </p:nvSpPr>
        <p:spPr>
          <a:xfrm>
            <a:off x="0" y="1941761"/>
            <a:ext cx="9144000" cy="4078039"/>
          </a:xfrm>
          <a:prstGeom prst="rect">
            <a:avLst/>
          </a:prstGeom>
        </p:spPr>
        <p:txBody>
          <a:bodyPr wrap="square">
            <a:spAutoFit/>
          </a:bodyPr>
          <a:lstStyle/>
          <a:p>
            <a:pPr>
              <a:lnSpc>
                <a:spcPct val="130000"/>
              </a:lnSpc>
            </a:pPr>
            <a:r>
              <a:rPr lang="en-US" sz="2000" dirty="0">
                <a:solidFill>
                  <a:srgbClr val="0000FF"/>
                </a:solidFill>
                <a:latin typeface="Arial"/>
                <a:cs typeface="Arial"/>
              </a:rPr>
              <a:t>The HDB3 (High-Density Bipolar Order 3) </a:t>
            </a:r>
            <a:r>
              <a:rPr lang="en-US" sz="2000" dirty="0">
                <a:latin typeface="Arial"/>
                <a:cs typeface="Arial"/>
              </a:rPr>
              <a:t>code relies on the transmission of both positive and negative pulses and is the encoding technique used over G.703 E1 networks. With this technique, both timing and data can be transmitted over just two wires in each direction. HDB3 is a development of AMI (Alternate Mark Inversion), a line code in which a logical 0 is represented by no change and a logical 1 is represented by pulses of alternating polarity. HDB3 prevents more than four AMI "no change" bits from being sent consecutively. This, in turn, prevents long runs of zeros in the data stream. Without HDB3, the receiving PLL (phase lock loop) circuit would have difficulty maintaining synchronization.</a:t>
            </a:r>
          </a:p>
        </p:txBody>
      </p:sp>
    </p:spTree>
    <p:extLst>
      <p:ext uri="{BB962C8B-B14F-4D97-AF65-F5344CB8AC3E}">
        <p14:creationId xmlns:p14="http://schemas.microsoft.com/office/powerpoint/2010/main" val="2679404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9A63-BE0E-444E-BF36-941F45CF9645}"/>
              </a:ext>
            </a:extLst>
          </p:cNvPr>
          <p:cNvSpPr>
            <a:spLocks noGrp="1"/>
          </p:cNvSpPr>
          <p:nvPr>
            <p:ph type="title"/>
          </p:nvPr>
        </p:nvSpPr>
        <p:spPr/>
        <p:txBody>
          <a:bodyPr/>
          <a:lstStyle/>
          <a:p>
            <a:endParaRPr lang="en-VN"/>
          </a:p>
        </p:txBody>
      </p:sp>
      <p:sp>
        <p:nvSpPr>
          <p:cNvPr id="3" name="Footer Placeholder 2">
            <a:extLst>
              <a:ext uri="{FF2B5EF4-FFF2-40B4-BE49-F238E27FC236}">
                <a16:creationId xmlns:a16="http://schemas.microsoft.com/office/drawing/2014/main" id="{20597461-D09A-5845-B483-67BF1D7B79F2}"/>
              </a:ext>
            </a:extLst>
          </p:cNvPr>
          <p:cNvSpPr>
            <a:spLocks noGrp="1"/>
          </p:cNvSpPr>
          <p:nvPr>
            <p:ph type="ftr" sz="quarter" idx="11"/>
          </p:nvPr>
        </p:nvSpPr>
        <p:spPr/>
        <p:txBody>
          <a:bodyPr/>
          <a:lstStyle/>
          <a:p>
            <a:r>
              <a:rPr lang="vi-VN"/>
              <a:t>Chương 2 – Kỹ thuật định dạng</a:t>
            </a:r>
            <a:endParaRPr lang="en-US" dirty="0"/>
          </a:p>
        </p:txBody>
      </p:sp>
      <p:sp>
        <p:nvSpPr>
          <p:cNvPr id="4" name="Slide Number Placeholder 3">
            <a:extLst>
              <a:ext uri="{FF2B5EF4-FFF2-40B4-BE49-F238E27FC236}">
                <a16:creationId xmlns:a16="http://schemas.microsoft.com/office/drawing/2014/main" id="{97F84E82-E598-994B-A53A-61FE8CB971CA}"/>
              </a:ext>
            </a:extLst>
          </p:cNvPr>
          <p:cNvSpPr>
            <a:spLocks noGrp="1"/>
          </p:cNvSpPr>
          <p:nvPr>
            <p:ph type="sldNum" sz="quarter" idx="12"/>
          </p:nvPr>
        </p:nvSpPr>
        <p:spPr/>
        <p:txBody>
          <a:bodyPr/>
          <a:lstStyle/>
          <a:p>
            <a:fld id="{CDD95983-6AA3-4F6B-98EA-7953A4D4C3D1}" type="slidenum">
              <a:rPr lang="en-US" smtClean="0"/>
              <a:pPr/>
              <a:t>26</a:t>
            </a:fld>
            <a:endParaRPr lang="en-US" dirty="0"/>
          </a:p>
        </p:txBody>
      </p:sp>
      <p:pic>
        <p:nvPicPr>
          <p:cNvPr id="7" name="Picture 6">
            <a:extLst>
              <a:ext uri="{FF2B5EF4-FFF2-40B4-BE49-F238E27FC236}">
                <a16:creationId xmlns:a16="http://schemas.microsoft.com/office/drawing/2014/main" id="{CFF620F2-A796-2742-AE24-58C8A6C9AB0E}"/>
              </a:ext>
            </a:extLst>
          </p:cNvPr>
          <p:cNvPicPr>
            <a:picLocks noChangeAspect="1"/>
          </p:cNvPicPr>
          <p:nvPr/>
        </p:nvPicPr>
        <p:blipFill>
          <a:blip r:embed="rId2"/>
          <a:stretch>
            <a:fillRect/>
          </a:stretch>
        </p:blipFill>
        <p:spPr>
          <a:xfrm>
            <a:off x="0" y="479490"/>
            <a:ext cx="9144000" cy="5899020"/>
          </a:xfrm>
          <a:prstGeom prst="rect">
            <a:avLst/>
          </a:prstGeom>
        </p:spPr>
      </p:pic>
    </p:spTree>
    <p:extLst>
      <p:ext uri="{BB962C8B-B14F-4D97-AF65-F5344CB8AC3E}">
        <p14:creationId xmlns:p14="http://schemas.microsoft.com/office/powerpoint/2010/main" val="218361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a:t>
            </a:r>
            <a:r>
              <a:rPr lang="en-US" sz="3400" dirty="0" err="1">
                <a:latin typeface="Arial"/>
                <a:cs typeface="Arial"/>
              </a:rPr>
              <a:t>nhóm</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27</a:t>
            </a:fld>
            <a:endParaRPr lang="vi-VN"/>
          </a:p>
        </p:txBody>
      </p:sp>
      <p:sp>
        <p:nvSpPr>
          <p:cNvPr id="20" name="Content Placeholder 19"/>
          <p:cNvSpPr>
            <a:spLocks noGrp="1"/>
          </p:cNvSpPr>
          <p:nvPr>
            <p:ph sz="quarter" idx="1"/>
          </p:nvPr>
        </p:nvSpPr>
        <p:spPr>
          <a:xfrm>
            <a:off x="838200" y="1219200"/>
            <a:ext cx="7315200" cy="4343400"/>
          </a:xfrm>
        </p:spPr>
        <p:txBody>
          <a:bodyPr>
            <a:normAutofit/>
          </a:bodyPr>
          <a:lstStyle/>
          <a:p>
            <a:pPr>
              <a:lnSpc>
                <a:spcPct val="150000"/>
              </a:lnSpc>
              <a:spcBef>
                <a:spcPts val="0"/>
              </a:spcBef>
            </a:pPr>
            <a:r>
              <a:rPr lang="en-US" sz="2200" dirty="0">
                <a:latin typeface="Arial"/>
                <a:cs typeface="Arial"/>
              </a:rPr>
              <a:t>B </a:t>
            </a:r>
            <a:r>
              <a:rPr lang="en-US" sz="2200" dirty="0">
                <a:latin typeface="Arial"/>
                <a:cs typeface="Arial"/>
                <a:sym typeface="Wingdings" pitchFamily="2" charset="2"/>
              </a:rPr>
              <a:t>  Bipolar</a:t>
            </a:r>
          </a:p>
          <a:p>
            <a:pPr marL="0" indent="0">
              <a:lnSpc>
                <a:spcPct val="150000"/>
              </a:lnSpc>
              <a:spcBef>
                <a:spcPts val="0"/>
              </a:spcBef>
              <a:buNone/>
            </a:pPr>
            <a:r>
              <a:rPr lang="en-US" sz="2200" dirty="0">
                <a:latin typeface="Arial"/>
                <a:cs typeface="Arial"/>
              </a:rPr>
              <a:t>    V </a:t>
            </a:r>
            <a:r>
              <a:rPr lang="en-US" sz="2200" dirty="0">
                <a:latin typeface="Arial"/>
                <a:cs typeface="Arial"/>
                <a:sym typeface="Wingdings" pitchFamily="2" charset="2"/>
              </a:rPr>
              <a:t>  Violation</a:t>
            </a:r>
            <a:endParaRPr lang="en-US" sz="2200" dirty="0">
              <a:latin typeface="Arial"/>
              <a:cs typeface="Arial"/>
            </a:endParaRP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
        <p:nvSpPr>
          <p:cNvPr id="3" name="Rectangle 2"/>
          <p:cNvSpPr/>
          <p:nvPr/>
        </p:nvSpPr>
        <p:spPr>
          <a:xfrm>
            <a:off x="152400" y="2367287"/>
            <a:ext cx="8915400" cy="3728713"/>
          </a:xfrm>
          <a:prstGeom prst="rect">
            <a:avLst/>
          </a:prstGeom>
        </p:spPr>
        <p:txBody>
          <a:bodyPr wrap="square">
            <a:spAutoFit/>
          </a:bodyPr>
          <a:lstStyle/>
          <a:p>
            <a:pPr>
              <a:lnSpc>
                <a:spcPct val="150000"/>
              </a:lnSpc>
            </a:pPr>
            <a:r>
              <a:rPr lang="en-US" sz="2000" b="1" dirty="0">
                <a:solidFill>
                  <a:srgbClr val="0000FF"/>
                </a:solidFill>
                <a:latin typeface="Arial"/>
                <a:cs typeface="Arial"/>
              </a:rPr>
              <a:t>HDB3 encoding rules:</a:t>
            </a:r>
          </a:p>
          <a:p>
            <a:pPr>
              <a:lnSpc>
                <a:spcPct val="150000"/>
              </a:lnSpc>
            </a:pPr>
            <a:r>
              <a:rPr lang="en-US" sz="2000" dirty="0">
                <a:latin typeface="Arial"/>
                <a:cs typeface="Arial"/>
              </a:rPr>
              <a:t>A sequence of four consecutive zeros is encoded using a special "violation" bit. This bit has the same polarity as the last 1-bit that was sent using the AMI encoding rule. Further refinement is necessary to prevent a DC voltage from being introduced by excessive runs of zeros. The violation bit alternates between + and - pulses for every consecutive group of four zeros.</a:t>
            </a:r>
          </a:p>
          <a:p>
            <a:pPr>
              <a:lnSpc>
                <a:spcPct val="150000"/>
              </a:lnSpc>
            </a:pPr>
            <a:r>
              <a:rPr lang="en-US" sz="2000" dirty="0">
                <a:latin typeface="Arial"/>
                <a:cs typeface="Arial"/>
                <a:sym typeface="Wingdings" pitchFamily="2" charset="2"/>
              </a:rPr>
              <a:t>                                      </a:t>
            </a:r>
            <a:r>
              <a:rPr lang="en-US" sz="2000" dirty="0">
                <a:solidFill>
                  <a:srgbClr val="FF0000"/>
                </a:solidFill>
                <a:latin typeface="Arial"/>
                <a:cs typeface="Arial"/>
                <a:sym typeface="Wingdings" pitchFamily="2" charset="2"/>
              </a:rPr>
              <a:t>0000  000V (V = violation)</a:t>
            </a:r>
          </a:p>
          <a:p>
            <a:pPr>
              <a:lnSpc>
                <a:spcPct val="150000"/>
              </a:lnSpc>
            </a:pPr>
            <a:r>
              <a:rPr lang="en-US" sz="2000" dirty="0">
                <a:solidFill>
                  <a:srgbClr val="FF0000"/>
                </a:solidFill>
                <a:latin typeface="Arial"/>
                <a:cs typeface="Arial"/>
                <a:sym typeface="Wingdings" pitchFamily="2" charset="2"/>
              </a:rPr>
              <a:t>                                      0000  B00V</a:t>
            </a:r>
          </a:p>
        </p:txBody>
      </p:sp>
    </p:spTree>
    <p:extLst>
      <p:ext uri="{BB962C8B-B14F-4D97-AF65-F5344CB8AC3E}">
        <p14:creationId xmlns:p14="http://schemas.microsoft.com/office/powerpoint/2010/main" val="2548140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0CA3-24E5-3C40-979D-5B4EEF4C1288}"/>
              </a:ext>
            </a:extLst>
          </p:cNvPr>
          <p:cNvSpPr>
            <a:spLocks noGrp="1"/>
          </p:cNvSpPr>
          <p:nvPr>
            <p:ph type="title"/>
          </p:nvPr>
        </p:nvSpPr>
        <p:spPr/>
        <p:txBody>
          <a:bodyPr/>
          <a:lstStyle/>
          <a:p>
            <a:endParaRPr lang="en-VN"/>
          </a:p>
        </p:txBody>
      </p:sp>
      <p:sp>
        <p:nvSpPr>
          <p:cNvPr id="3" name="Footer Placeholder 2">
            <a:extLst>
              <a:ext uri="{FF2B5EF4-FFF2-40B4-BE49-F238E27FC236}">
                <a16:creationId xmlns:a16="http://schemas.microsoft.com/office/drawing/2014/main" id="{AD8E14D1-A0ED-9C48-B32A-3B2A374CD808}"/>
              </a:ext>
            </a:extLst>
          </p:cNvPr>
          <p:cNvSpPr>
            <a:spLocks noGrp="1"/>
          </p:cNvSpPr>
          <p:nvPr>
            <p:ph type="ftr" sz="quarter" idx="11"/>
          </p:nvPr>
        </p:nvSpPr>
        <p:spPr/>
        <p:txBody>
          <a:bodyPr/>
          <a:lstStyle/>
          <a:p>
            <a:r>
              <a:rPr lang="vi-VN"/>
              <a:t>Chương 2 – Kỹ thuật định dạng</a:t>
            </a:r>
            <a:endParaRPr lang="en-US" dirty="0"/>
          </a:p>
        </p:txBody>
      </p:sp>
      <p:sp>
        <p:nvSpPr>
          <p:cNvPr id="4" name="Slide Number Placeholder 3">
            <a:extLst>
              <a:ext uri="{FF2B5EF4-FFF2-40B4-BE49-F238E27FC236}">
                <a16:creationId xmlns:a16="http://schemas.microsoft.com/office/drawing/2014/main" id="{045F6FD0-F969-FC43-8EC5-C0418A3FB487}"/>
              </a:ext>
            </a:extLst>
          </p:cNvPr>
          <p:cNvSpPr>
            <a:spLocks noGrp="1"/>
          </p:cNvSpPr>
          <p:nvPr>
            <p:ph type="sldNum" sz="quarter" idx="12"/>
          </p:nvPr>
        </p:nvSpPr>
        <p:spPr/>
        <p:txBody>
          <a:bodyPr/>
          <a:lstStyle/>
          <a:p>
            <a:fld id="{CDD95983-6AA3-4F6B-98EA-7953A4D4C3D1}" type="slidenum">
              <a:rPr lang="en-US" smtClean="0"/>
              <a:pPr/>
              <a:t>28</a:t>
            </a:fld>
            <a:endParaRPr lang="en-US" dirty="0"/>
          </a:p>
        </p:txBody>
      </p:sp>
      <p:pic>
        <p:nvPicPr>
          <p:cNvPr id="6" name="Picture 5">
            <a:extLst>
              <a:ext uri="{FF2B5EF4-FFF2-40B4-BE49-F238E27FC236}">
                <a16:creationId xmlns:a16="http://schemas.microsoft.com/office/drawing/2014/main" id="{F9B801B8-154A-944A-B0B1-25070582FC26}"/>
              </a:ext>
            </a:extLst>
          </p:cNvPr>
          <p:cNvPicPr>
            <a:picLocks noChangeAspect="1"/>
          </p:cNvPicPr>
          <p:nvPr/>
        </p:nvPicPr>
        <p:blipFill>
          <a:blip r:embed="rId2"/>
          <a:stretch>
            <a:fillRect/>
          </a:stretch>
        </p:blipFill>
        <p:spPr>
          <a:xfrm>
            <a:off x="0" y="998512"/>
            <a:ext cx="9144000" cy="4860975"/>
          </a:xfrm>
          <a:prstGeom prst="rect">
            <a:avLst/>
          </a:prstGeom>
        </p:spPr>
      </p:pic>
    </p:spTree>
    <p:extLst>
      <p:ext uri="{BB962C8B-B14F-4D97-AF65-F5344CB8AC3E}">
        <p14:creationId xmlns:p14="http://schemas.microsoft.com/office/powerpoint/2010/main" val="1102711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8DD906-A6DA-9C46-9A72-A47E37C9E4C0}"/>
              </a:ext>
            </a:extLst>
          </p:cNvPr>
          <p:cNvSpPr>
            <a:spLocks noGrp="1"/>
          </p:cNvSpPr>
          <p:nvPr>
            <p:ph type="ftr" sz="quarter" idx="11"/>
          </p:nvPr>
        </p:nvSpPr>
        <p:spPr/>
        <p:txBody>
          <a:bodyPr/>
          <a:lstStyle/>
          <a:p>
            <a:r>
              <a:rPr lang="vi-VN"/>
              <a:t>Chương 2 – Kỹ thuật định dạng</a:t>
            </a:r>
            <a:endParaRPr lang="en-US" dirty="0"/>
          </a:p>
        </p:txBody>
      </p:sp>
      <p:sp>
        <p:nvSpPr>
          <p:cNvPr id="4" name="Slide Number Placeholder 3">
            <a:extLst>
              <a:ext uri="{FF2B5EF4-FFF2-40B4-BE49-F238E27FC236}">
                <a16:creationId xmlns:a16="http://schemas.microsoft.com/office/drawing/2014/main" id="{22998F99-C45F-804D-BD86-86A10F6B4E66}"/>
              </a:ext>
            </a:extLst>
          </p:cNvPr>
          <p:cNvSpPr>
            <a:spLocks noGrp="1"/>
          </p:cNvSpPr>
          <p:nvPr>
            <p:ph type="sldNum" sz="quarter" idx="12"/>
          </p:nvPr>
        </p:nvSpPr>
        <p:spPr/>
        <p:txBody>
          <a:bodyPr/>
          <a:lstStyle/>
          <a:p>
            <a:fld id="{CDD95983-6AA3-4F6B-98EA-7953A4D4C3D1}" type="slidenum">
              <a:rPr lang="en-US" smtClean="0"/>
              <a:pPr/>
              <a:t>29</a:t>
            </a:fld>
            <a:endParaRPr lang="en-US" dirty="0"/>
          </a:p>
        </p:txBody>
      </p:sp>
      <p:pic>
        <p:nvPicPr>
          <p:cNvPr id="2" name="Picture 1">
            <a:extLst>
              <a:ext uri="{FF2B5EF4-FFF2-40B4-BE49-F238E27FC236}">
                <a16:creationId xmlns:a16="http://schemas.microsoft.com/office/drawing/2014/main" id="{47188CD2-B3B4-9E48-B88D-5E3E1F8966F0}"/>
              </a:ext>
            </a:extLst>
          </p:cNvPr>
          <p:cNvPicPr>
            <a:picLocks noChangeAspect="1"/>
          </p:cNvPicPr>
          <p:nvPr/>
        </p:nvPicPr>
        <p:blipFill>
          <a:blip r:embed="rId2"/>
          <a:stretch>
            <a:fillRect/>
          </a:stretch>
        </p:blipFill>
        <p:spPr>
          <a:xfrm>
            <a:off x="0" y="560083"/>
            <a:ext cx="9144000" cy="5737833"/>
          </a:xfrm>
          <a:prstGeom prst="rect">
            <a:avLst/>
          </a:prstGeom>
        </p:spPr>
      </p:pic>
    </p:spTree>
    <p:extLst>
      <p:ext uri="{BB962C8B-B14F-4D97-AF65-F5344CB8AC3E}">
        <p14:creationId xmlns:p14="http://schemas.microsoft.com/office/powerpoint/2010/main" val="137330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5"/>
          <p:cNvSpPr>
            <a:spLocks noGrp="1"/>
          </p:cNvSpPr>
          <p:nvPr>
            <p:ph type="sldNum" sz="quarter" idx="12"/>
          </p:nvPr>
        </p:nvSpPr>
        <p:spPr/>
        <p:txBody>
          <a:bodyPr/>
          <a:lstStyle/>
          <a:p>
            <a:pPr>
              <a:defRPr/>
            </a:pPr>
            <a:fld id="{37230576-059E-428B-BE7F-07EE732F1F92}" type="slidenum">
              <a:rPr lang="vi-VN"/>
              <a:pPr>
                <a:defRPr/>
              </a:pPr>
              <a:t>3</a:t>
            </a:fld>
            <a:endParaRPr lang="vi-VN"/>
          </a:p>
        </p:txBody>
      </p:sp>
      <p:grpSp>
        <p:nvGrpSpPr>
          <p:cNvPr id="4" name="Group 3"/>
          <p:cNvGrpSpPr/>
          <p:nvPr/>
        </p:nvGrpSpPr>
        <p:grpSpPr>
          <a:xfrm>
            <a:off x="660400" y="1600200"/>
            <a:ext cx="8102600" cy="4695073"/>
            <a:chOff x="660400" y="1600200"/>
            <a:chExt cx="8102600" cy="4695073"/>
          </a:xfrm>
        </p:grpSpPr>
        <p:sp>
          <p:nvSpPr>
            <p:cNvPr id="22534" name="Rectangle 5"/>
            <p:cNvSpPr>
              <a:spLocks noChangeArrowheads="1"/>
            </p:cNvSpPr>
            <p:nvPr/>
          </p:nvSpPr>
          <p:spPr bwMode="auto">
            <a:xfrm>
              <a:off x="1981200" y="2942225"/>
              <a:ext cx="10668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Lấy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mẫu</a:t>
              </a:r>
              <a:endParaRPr lang="vi-VN" dirty="0">
                <a:latin typeface="Times New Roman" pitchFamily="18" charset="0"/>
                <a:cs typeface="Times New Roman" pitchFamily="18" charset="0"/>
              </a:endParaRPr>
            </a:p>
          </p:txBody>
        </p:sp>
        <p:sp>
          <p:nvSpPr>
            <p:cNvPr id="22535" name="Rectangle 6"/>
            <p:cNvSpPr>
              <a:spLocks noChangeArrowheads="1"/>
            </p:cNvSpPr>
            <p:nvPr/>
          </p:nvSpPr>
          <p:spPr bwMode="auto">
            <a:xfrm>
              <a:off x="3581400" y="2942225"/>
              <a:ext cx="11430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tử</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hóa</a:t>
              </a:r>
              <a:endParaRPr lang="vi-VN" dirty="0">
                <a:latin typeface="Times New Roman" pitchFamily="18" charset="0"/>
                <a:cs typeface="Times New Roman" pitchFamily="18" charset="0"/>
              </a:endParaRPr>
            </a:p>
          </p:txBody>
        </p:sp>
        <p:sp>
          <p:nvSpPr>
            <p:cNvPr id="22536" name="Rectangle 7"/>
            <p:cNvSpPr>
              <a:spLocks noChangeArrowheads="1"/>
            </p:cNvSpPr>
            <p:nvPr/>
          </p:nvSpPr>
          <p:spPr bwMode="auto">
            <a:xfrm>
              <a:off x="5257800" y="2942225"/>
              <a:ext cx="9906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endParaRPr lang="vi-VN" dirty="0">
                <a:latin typeface="Times New Roman" pitchFamily="18" charset="0"/>
                <a:cs typeface="Times New Roman" pitchFamily="18" charset="0"/>
              </a:endParaRPr>
            </a:p>
          </p:txBody>
        </p:sp>
        <p:sp>
          <p:nvSpPr>
            <p:cNvPr id="22537" name="Line 8"/>
            <p:cNvSpPr>
              <a:spLocks noChangeShapeType="1"/>
            </p:cNvSpPr>
            <p:nvPr/>
          </p:nvSpPr>
          <p:spPr bwMode="auto">
            <a:xfrm>
              <a:off x="14478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38" name="Line 9"/>
            <p:cNvSpPr>
              <a:spLocks noChangeShapeType="1"/>
            </p:cNvSpPr>
            <p:nvPr/>
          </p:nvSpPr>
          <p:spPr bwMode="auto">
            <a:xfrm>
              <a:off x="30480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39" name="Line 10"/>
            <p:cNvSpPr>
              <a:spLocks noChangeShapeType="1"/>
            </p:cNvSpPr>
            <p:nvPr/>
          </p:nvSpPr>
          <p:spPr bwMode="auto">
            <a:xfrm>
              <a:off x="47244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0" name="Line 11"/>
            <p:cNvSpPr>
              <a:spLocks noChangeShapeType="1"/>
            </p:cNvSpPr>
            <p:nvPr/>
          </p:nvSpPr>
          <p:spPr bwMode="auto">
            <a:xfrm>
              <a:off x="6248400" y="3200152"/>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1" name="Line 12"/>
            <p:cNvSpPr>
              <a:spLocks noChangeShapeType="1"/>
            </p:cNvSpPr>
            <p:nvPr/>
          </p:nvSpPr>
          <p:spPr bwMode="auto">
            <a:xfrm>
              <a:off x="5638800" y="2555335"/>
              <a:ext cx="0" cy="38689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2" name="Line 13"/>
            <p:cNvSpPr>
              <a:spLocks noChangeShapeType="1"/>
            </p:cNvSpPr>
            <p:nvPr/>
          </p:nvSpPr>
          <p:spPr bwMode="auto">
            <a:xfrm>
              <a:off x="1447800" y="2555335"/>
              <a:ext cx="4191000" cy="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3" name="Rectangle 14"/>
            <p:cNvSpPr>
              <a:spLocks noChangeArrowheads="1"/>
            </p:cNvSpPr>
            <p:nvPr/>
          </p:nvSpPr>
          <p:spPr bwMode="auto">
            <a:xfrm>
              <a:off x="6781800" y="2684298"/>
              <a:ext cx="1143000" cy="709299"/>
            </a:xfrm>
            <a:prstGeom prst="rect">
              <a:avLst/>
            </a:prstGeom>
            <a:solidFill>
              <a:srgbClr val="FFFF00"/>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r>
                <a:rPr lang="en-US" dirty="0">
                  <a:latin typeface="Times New Roman" pitchFamily="18" charset="0"/>
                  <a:cs typeface="Times New Roman" pitchFamily="18" charset="0"/>
                </a:rPr>
                <a:t> </a:t>
              </a:r>
            </a:p>
            <a:p>
              <a:pPr algn="ctr"/>
              <a:r>
                <a:rPr lang="en-US" dirty="0" err="1">
                  <a:latin typeface="Times New Roman" pitchFamily="18" charset="0"/>
                  <a:cs typeface="Times New Roman" pitchFamily="18" charset="0"/>
                </a:rPr>
                <a:t>đường</a:t>
              </a:r>
              <a:endParaRPr lang="vi-VN" dirty="0">
                <a:latin typeface="Times New Roman" pitchFamily="18" charset="0"/>
                <a:cs typeface="Times New Roman" pitchFamily="18" charset="0"/>
              </a:endParaRPr>
            </a:p>
          </p:txBody>
        </p:sp>
        <p:sp>
          <p:nvSpPr>
            <p:cNvPr id="22544" name="Line 15"/>
            <p:cNvSpPr>
              <a:spLocks noChangeShapeType="1"/>
            </p:cNvSpPr>
            <p:nvPr/>
          </p:nvSpPr>
          <p:spPr bwMode="auto">
            <a:xfrm>
              <a:off x="6477000" y="2942225"/>
              <a:ext cx="3048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45" name="Line 16"/>
            <p:cNvSpPr>
              <a:spLocks noChangeShapeType="1"/>
            </p:cNvSpPr>
            <p:nvPr/>
          </p:nvSpPr>
          <p:spPr bwMode="auto">
            <a:xfrm>
              <a:off x="1447800" y="1910518"/>
              <a:ext cx="5029200" cy="0"/>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6" name="Line 17"/>
            <p:cNvSpPr>
              <a:spLocks noChangeShapeType="1"/>
            </p:cNvSpPr>
            <p:nvPr/>
          </p:nvSpPr>
          <p:spPr bwMode="auto">
            <a:xfrm>
              <a:off x="6477000" y="1910518"/>
              <a:ext cx="0" cy="1031707"/>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47" name="Line 18"/>
            <p:cNvSpPr>
              <a:spLocks noChangeShapeType="1"/>
            </p:cNvSpPr>
            <p:nvPr/>
          </p:nvSpPr>
          <p:spPr bwMode="auto">
            <a:xfrm>
              <a:off x="7924800" y="3092683"/>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2" name="Rectangle 24"/>
            <p:cNvSpPr>
              <a:spLocks noChangeArrowheads="1"/>
            </p:cNvSpPr>
            <p:nvPr/>
          </p:nvSpPr>
          <p:spPr bwMode="auto">
            <a:xfrm>
              <a:off x="1981200" y="4747713"/>
              <a:ext cx="1219200" cy="515854"/>
            </a:xfrm>
            <a:prstGeom prst="rect">
              <a:avLst/>
            </a:prstGeom>
            <a:solidFill>
              <a:schemeClr val="bg1"/>
            </a:solidFill>
            <a:ln w="38100">
              <a:solidFill>
                <a:srgbClr val="FF0000"/>
              </a:solidFill>
              <a:miter lim="800000"/>
              <a:headEnd/>
              <a:tailEnd/>
            </a:ln>
          </p:spPr>
          <p:txBody>
            <a:bodyPr wrap="none" anchor="ctr"/>
            <a:lstStyle/>
            <a:p>
              <a:pPr algn="ctr"/>
              <a:r>
                <a:rPr lang="en-US" dirty="0" err="1">
                  <a:latin typeface="Times New Roman" pitchFamily="18" charset="0"/>
                  <a:cs typeface="Times New Roman" pitchFamily="18" charset="0"/>
                </a:rPr>
                <a:t>Lọc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endParaRPr lang="en-US" dirty="0">
                <a:latin typeface="Times New Roman" pitchFamily="18" charset="0"/>
                <a:cs typeface="Times New Roman" pitchFamily="18" charset="0"/>
              </a:endParaRPr>
            </a:p>
            <a:p>
              <a:pPr algn="ctr"/>
              <a:r>
                <a:rPr lang="en-US" dirty="0" err="1">
                  <a:latin typeface="Times New Roman" pitchFamily="18" charset="0"/>
                  <a:cs typeface="Times New Roman" pitchFamily="18" charset="0"/>
                </a:rPr>
                <a:t>Thấp</a:t>
              </a:r>
              <a:endParaRPr lang="vi-VN" dirty="0">
                <a:latin typeface="Times New Roman" pitchFamily="18" charset="0"/>
                <a:cs typeface="Times New Roman" pitchFamily="18" charset="0"/>
              </a:endParaRPr>
            </a:p>
          </p:txBody>
        </p:sp>
        <p:sp>
          <p:nvSpPr>
            <p:cNvPr id="22553" name="Rectangle 25"/>
            <p:cNvSpPr>
              <a:spLocks noChangeArrowheads="1"/>
            </p:cNvSpPr>
            <p:nvPr/>
          </p:nvSpPr>
          <p:spPr bwMode="auto">
            <a:xfrm>
              <a:off x="3733800" y="4747713"/>
              <a:ext cx="1143000" cy="515854"/>
            </a:xfrm>
            <a:prstGeom prst="rect">
              <a:avLst/>
            </a:prstGeom>
            <a:solidFill>
              <a:schemeClr val="bg1"/>
            </a:solidFill>
            <a:ln w="38100">
              <a:solidFill>
                <a:srgbClr val="FF0000"/>
              </a:solidFill>
              <a:miter lim="800000"/>
              <a:headEnd/>
              <a:tailEnd/>
            </a:ln>
          </p:spPr>
          <p:txBody>
            <a:bodyPr wrap="none" anchor="ctr"/>
            <a:lstStyle/>
            <a:p>
              <a:pPr algn="ctr"/>
              <a:r>
                <a:rPr lang="en-US">
                  <a:latin typeface="Times New Roman" pitchFamily="18" charset="0"/>
                  <a:cs typeface="Times New Roman" pitchFamily="18" charset="0"/>
                </a:rPr>
                <a:t>Giải mã</a:t>
              </a:r>
              <a:endParaRPr lang="vi-VN">
                <a:latin typeface="Times New Roman" pitchFamily="18" charset="0"/>
                <a:cs typeface="Times New Roman" pitchFamily="18" charset="0"/>
              </a:endParaRPr>
            </a:p>
          </p:txBody>
        </p:sp>
        <p:sp>
          <p:nvSpPr>
            <p:cNvPr id="22554" name="Line 27"/>
            <p:cNvSpPr>
              <a:spLocks noChangeShapeType="1"/>
            </p:cNvSpPr>
            <p:nvPr/>
          </p:nvSpPr>
          <p:spPr bwMode="auto">
            <a:xfrm flipH="1">
              <a:off x="1447800" y="5037880"/>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5" name="Line 28"/>
            <p:cNvSpPr>
              <a:spLocks noChangeShapeType="1"/>
            </p:cNvSpPr>
            <p:nvPr/>
          </p:nvSpPr>
          <p:spPr bwMode="auto">
            <a:xfrm flipH="1">
              <a:off x="3200400" y="5005639"/>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6" name="Line 30"/>
            <p:cNvSpPr>
              <a:spLocks noChangeShapeType="1"/>
            </p:cNvSpPr>
            <p:nvPr/>
          </p:nvSpPr>
          <p:spPr bwMode="auto">
            <a:xfrm flipH="1">
              <a:off x="4876800" y="5005639"/>
              <a:ext cx="19050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7" name="Line 31"/>
            <p:cNvSpPr>
              <a:spLocks noChangeShapeType="1"/>
            </p:cNvSpPr>
            <p:nvPr/>
          </p:nvSpPr>
          <p:spPr bwMode="auto">
            <a:xfrm>
              <a:off x="4343400" y="5263566"/>
              <a:ext cx="0" cy="451372"/>
            </a:xfrm>
            <a:prstGeom prst="line">
              <a:avLst/>
            </a:prstGeom>
            <a:noFill/>
            <a:ln w="38100">
              <a:solidFill>
                <a:schemeClr val="tx1"/>
              </a:solidFill>
              <a:round/>
              <a:headEnd/>
              <a:tailEnd type="none" w="lg" len="lg"/>
            </a:ln>
          </p:spPr>
          <p:txBody>
            <a:bodyPr/>
            <a:lstStyle/>
            <a:p>
              <a:endParaRPr lang="en-US">
                <a:latin typeface="Times New Roman" pitchFamily="18" charset="0"/>
                <a:cs typeface="Times New Roman" pitchFamily="18" charset="0"/>
              </a:endParaRPr>
            </a:p>
          </p:txBody>
        </p:sp>
        <p:sp>
          <p:nvSpPr>
            <p:cNvPr id="22558" name="Line 32"/>
            <p:cNvSpPr>
              <a:spLocks noChangeShapeType="1"/>
            </p:cNvSpPr>
            <p:nvPr/>
          </p:nvSpPr>
          <p:spPr bwMode="auto">
            <a:xfrm flipH="1">
              <a:off x="1447800" y="5714938"/>
              <a:ext cx="28956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59" name="Rectangle 33"/>
            <p:cNvSpPr>
              <a:spLocks noChangeArrowheads="1"/>
            </p:cNvSpPr>
            <p:nvPr/>
          </p:nvSpPr>
          <p:spPr bwMode="auto">
            <a:xfrm>
              <a:off x="6781800" y="4747713"/>
              <a:ext cx="1143000" cy="709299"/>
            </a:xfrm>
            <a:prstGeom prst="rect">
              <a:avLst/>
            </a:prstGeom>
            <a:solidFill>
              <a:srgbClr val="FFFF00"/>
            </a:solidFill>
            <a:ln w="38100">
              <a:solidFill>
                <a:srgbClr val="FF0000"/>
              </a:solidFill>
              <a:miter lim="800000"/>
              <a:headEnd/>
              <a:tailEnd/>
            </a:ln>
          </p:spPr>
          <p:txBody>
            <a:bodyPr wrap="none" anchor="ctr"/>
            <a:lstStyle/>
            <a:p>
              <a:pPr algn="ctr"/>
              <a:r>
                <a:rPr lang="en-US">
                  <a:latin typeface="Times New Roman" pitchFamily="18" charset="0"/>
                  <a:cs typeface="Times New Roman" pitchFamily="18" charset="0"/>
                </a:rPr>
                <a:t>Giải mã </a:t>
              </a:r>
            </a:p>
            <a:p>
              <a:pPr algn="ctr"/>
              <a:r>
                <a:rPr lang="en-US">
                  <a:latin typeface="Times New Roman" pitchFamily="18" charset="0"/>
                  <a:cs typeface="Times New Roman" pitchFamily="18" charset="0"/>
                </a:rPr>
                <a:t>đường</a:t>
              </a:r>
              <a:endParaRPr lang="vi-VN">
                <a:latin typeface="Times New Roman" pitchFamily="18" charset="0"/>
                <a:cs typeface="Times New Roman" pitchFamily="18" charset="0"/>
              </a:endParaRPr>
            </a:p>
          </p:txBody>
        </p:sp>
        <p:sp>
          <p:nvSpPr>
            <p:cNvPr id="22560" name="Line 34"/>
            <p:cNvSpPr>
              <a:spLocks noChangeShapeType="1"/>
            </p:cNvSpPr>
            <p:nvPr/>
          </p:nvSpPr>
          <p:spPr bwMode="auto">
            <a:xfrm flipH="1">
              <a:off x="6477000" y="5263566"/>
              <a:ext cx="304800" cy="0"/>
            </a:xfrm>
            <a:prstGeom prst="line">
              <a:avLst/>
            </a:prstGeom>
            <a:noFill/>
            <a:ln w="38100">
              <a:solidFill>
                <a:schemeClr val="tx1"/>
              </a:solidFill>
              <a:round/>
              <a:headEnd/>
              <a:tailEnd type="none" w="lg" len="lg"/>
            </a:ln>
          </p:spPr>
          <p:txBody>
            <a:bodyPr/>
            <a:lstStyle/>
            <a:p>
              <a:endParaRPr lang="en-US">
                <a:latin typeface="Times New Roman" pitchFamily="18" charset="0"/>
                <a:cs typeface="Times New Roman" pitchFamily="18" charset="0"/>
              </a:endParaRPr>
            </a:p>
          </p:txBody>
        </p:sp>
        <p:sp>
          <p:nvSpPr>
            <p:cNvPr id="22561" name="Line 36"/>
            <p:cNvSpPr>
              <a:spLocks noChangeShapeType="1"/>
            </p:cNvSpPr>
            <p:nvPr/>
          </p:nvSpPr>
          <p:spPr bwMode="auto">
            <a:xfrm>
              <a:off x="6477000" y="5263566"/>
              <a:ext cx="0" cy="1031707"/>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22562" name="Line 37"/>
            <p:cNvSpPr>
              <a:spLocks noChangeShapeType="1"/>
            </p:cNvSpPr>
            <p:nvPr/>
          </p:nvSpPr>
          <p:spPr bwMode="auto">
            <a:xfrm flipH="1">
              <a:off x="7924800" y="5134603"/>
              <a:ext cx="5334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63" name="Line 38"/>
            <p:cNvSpPr>
              <a:spLocks noChangeShapeType="1"/>
            </p:cNvSpPr>
            <p:nvPr/>
          </p:nvSpPr>
          <p:spPr bwMode="auto">
            <a:xfrm flipH="1">
              <a:off x="1447800" y="6295273"/>
              <a:ext cx="5029200" cy="0"/>
            </a:xfrm>
            <a:prstGeom prst="line">
              <a:avLst/>
            </a:prstGeom>
            <a:noFill/>
            <a:ln w="38100">
              <a:solidFill>
                <a:schemeClr val="tx1"/>
              </a:solidFill>
              <a:round/>
              <a:headEnd/>
              <a:tailEnd type="stealth" w="lg" len="lg"/>
            </a:ln>
          </p:spPr>
          <p:txBody>
            <a:bodyPr/>
            <a:lstStyle/>
            <a:p>
              <a:endParaRPr lang="en-US">
                <a:latin typeface="Times New Roman" pitchFamily="18" charset="0"/>
                <a:cs typeface="Times New Roman" pitchFamily="18" charset="0"/>
              </a:endParaRPr>
            </a:p>
          </p:txBody>
        </p:sp>
        <p:sp>
          <p:nvSpPr>
            <p:cNvPr id="22565" name="Text Box 51"/>
            <p:cNvSpPr txBox="1">
              <a:spLocks noChangeArrowheads="1"/>
            </p:cNvSpPr>
            <p:nvPr/>
          </p:nvSpPr>
          <p:spPr bwMode="auto">
            <a:xfrm>
              <a:off x="660400" y="1600200"/>
              <a:ext cx="1219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số</a:t>
              </a:r>
              <a:endParaRPr lang="vi-VN" dirty="0">
                <a:latin typeface="Times New Roman" pitchFamily="18" charset="0"/>
                <a:cs typeface="Times New Roman" pitchFamily="18" charset="0"/>
              </a:endParaRPr>
            </a:p>
          </p:txBody>
        </p:sp>
        <p:sp>
          <p:nvSpPr>
            <p:cNvPr id="22566" name="Text Box 52"/>
            <p:cNvSpPr txBox="1">
              <a:spLocks noChangeArrowheads="1"/>
            </p:cNvSpPr>
            <p:nvPr/>
          </p:nvSpPr>
          <p:spPr bwMode="auto">
            <a:xfrm>
              <a:off x="660400" y="2180535"/>
              <a:ext cx="1600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văn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endParaRPr lang="vi-VN" dirty="0">
                <a:latin typeface="Times New Roman" pitchFamily="18" charset="0"/>
                <a:cs typeface="Times New Roman" pitchFamily="18" charset="0"/>
              </a:endParaRPr>
            </a:p>
          </p:txBody>
        </p:sp>
        <p:sp>
          <p:nvSpPr>
            <p:cNvPr id="22567" name="Text Box 53"/>
            <p:cNvSpPr txBox="1">
              <a:spLocks noChangeArrowheads="1"/>
            </p:cNvSpPr>
            <p:nvPr/>
          </p:nvSpPr>
          <p:spPr bwMode="auto">
            <a:xfrm>
              <a:off x="660400" y="2748780"/>
              <a:ext cx="1600200" cy="310318"/>
            </a:xfrm>
            <a:prstGeom prst="rect">
              <a:avLst/>
            </a:prstGeom>
            <a:noFill/>
            <a:ln w="9525">
              <a:noFill/>
              <a:miter lim="800000"/>
              <a:headEnd/>
              <a:tailEnd/>
            </a:ln>
          </p:spPr>
          <p:txBody>
            <a:bodyPr>
              <a:spAutoFit/>
            </a:bodyPr>
            <a:lstStyle/>
            <a:p>
              <a:pPr>
                <a:spcBef>
                  <a:spcPct val="50000"/>
                </a:spcBef>
              </a:pPr>
              <a:r>
                <a:rPr lang="en-US" dirty="0">
                  <a:latin typeface="Times New Roman" pitchFamily="18" charset="0"/>
                  <a:cs typeface="Times New Roman" pitchFamily="18" charset="0"/>
                </a:rPr>
                <a:t>Tin </a:t>
              </a:r>
              <a:r>
                <a:rPr lang="en-US" dirty="0" err="1">
                  <a:latin typeface="Times New Roman" pitchFamily="18" charset="0"/>
                  <a:cs typeface="Times New Roman" pitchFamily="18" charset="0"/>
                </a:rPr>
                <a:t>tương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tự</a:t>
              </a:r>
              <a:endParaRPr lang="vi-VN" dirty="0">
                <a:latin typeface="Times New Roman" pitchFamily="18" charset="0"/>
                <a:cs typeface="Times New Roman" pitchFamily="18" charset="0"/>
              </a:endParaRPr>
            </a:p>
          </p:txBody>
        </p:sp>
        <p:sp>
          <p:nvSpPr>
            <p:cNvPr id="22569" name="Line 56"/>
            <p:cNvSpPr>
              <a:spLocks noChangeShapeType="1"/>
            </p:cNvSpPr>
            <p:nvPr/>
          </p:nvSpPr>
          <p:spPr bwMode="auto">
            <a:xfrm>
              <a:off x="6451600" y="3329115"/>
              <a:ext cx="0" cy="1483079"/>
            </a:xfrm>
            <a:prstGeom prst="line">
              <a:avLst/>
            </a:prstGeom>
            <a:noFill/>
            <a:ln w="28575">
              <a:solidFill>
                <a:srgbClr val="000066"/>
              </a:solidFill>
              <a:round/>
              <a:headEnd type="stealth" w="lg" len="lg"/>
              <a:tailEnd type="stealth" w="lg" len="lg"/>
            </a:ln>
          </p:spPr>
          <p:txBody>
            <a:bodyPr/>
            <a:lstStyle/>
            <a:p>
              <a:endParaRPr lang="en-US">
                <a:latin typeface="Times New Roman" pitchFamily="18" charset="0"/>
                <a:cs typeface="Times New Roman" pitchFamily="18" charset="0"/>
              </a:endParaRPr>
            </a:p>
          </p:txBody>
        </p:sp>
        <p:sp>
          <p:nvSpPr>
            <p:cNvPr id="22571" name="Line 59"/>
            <p:cNvSpPr>
              <a:spLocks noChangeShapeType="1"/>
            </p:cNvSpPr>
            <p:nvPr/>
          </p:nvSpPr>
          <p:spPr bwMode="auto">
            <a:xfrm>
              <a:off x="8153400" y="3264634"/>
              <a:ext cx="0" cy="1676524"/>
            </a:xfrm>
            <a:prstGeom prst="line">
              <a:avLst/>
            </a:prstGeom>
            <a:noFill/>
            <a:ln w="28575">
              <a:solidFill>
                <a:srgbClr val="000066"/>
              </a:solidFill>
              <a:round/>
              <a:headEnd type="stealth" w="lg" len="lg"/>
              <a:tailEnd type="stealth" w="lg" len="lg"/>
            </a:ln>
          </p:spPr>
          <p:txBody>
            <a:bodyPr/>
            <a:lstStyle/>
            <a:p>
              <a:endParaRPr lang="en-US">
                <a:latin typeface="Times New Roman" pitchFamily="18" charset="0"/>
                <a:cs typeface="Times New Roman" pitchFamily="18" charset="0"/>
              </a:endParaRPr>
            </a:p>
          </p:txBody>
        </p:sp>
        <p:sp>
          <p:nvSpPr>
            <p:cNvPr id="22572" name="Rectangle 58"/>
            <p:cNvSpPr>
              <a:spLocks noChangeArrowheads="1"/>
            </p:cNvSpPr>
            <p:nvPr/>
          </p:nvSpPr>
          <p:spPr bwMode="auto">
            <a:xfrm>
              <a:off x="7772400" y="3844969"/>
              <a:ext cx="990600" cy="451372"/>
            </a:xfrm>
            <a:prstGeom prst="rect">
              <a:avLst/>
            </a:prstGeom>
            <a:solidFill>
              <a:schemeClr val="bg1"/>
            </a:solidFill>
            <a:ln w="9525">
              <a:noFill/>
              <a:miter lim="800000"/>
              <a:headEnd/>
              <a:tailEnd/>
            </a:ln>
          </p:spPr>
          <p:txBody>
            <a:bodyPr wrap="none" anchor="ctr"/>
            <a:lstStyle/>
            <a:p>
              <a:pPr algn="ctr"/>
              <a:r>
                <a:rPr lang="en-US" dirty="0" err="1">
                  <a:latin typeface="Times New Roman" pitchFamily="18" charset="0"/>
                  <a:cs typeface="Times New Roman" pitchFamily="18" charset="0"/>
                </a:rPr>
                <a:t>Dãy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xung</a:t>
              </a:r>
              <a:endParaRPr lang="vi-VN" dirty="0">
                <a:latin typeface="Times New Roman" pitchFamily="18" charset="0"/>
                <a:cs typeface="Times New Roman" pitchFamily="18" charset="0"/>
              </a:endParaRPr>
            </a:p>
          </p:txBody>
        </p:sp>
        <p:sp>
          <p:nvSpPr>
            <p:cNvPr id="22570" name="Rectangle 57"/>
            <p:cNvSpPr>
              <a:spLocks noChangeArrowheads="1"/>
            </p:cNvSpPr>
            <p:nvPr/>
          </p:nvSpPr>
          <p:spPr bwMode="auto">
            <a:xfrm>
              <a:off x="5638800" y="3844969"/>
              <a:ext cx="1625600" cy="451372"/>
            </a:xfrm>
            <a:prstGeom prst="rect">
              <a:avLst/>
            </a:prstGeom>
            <a:solidFill>
              <a:schemeClr val="bg1"/>
            </a:solidFill>
            <a:ln w="9525">
              <a:noFill/>
              <a:miter lim="800000"/>
              <a:headEnd/>
              <a:tailEnd/>
            </a:ln>
          </p:spPr>
          <p:txBody>
            <a:bodyPr wrap="none" anchor="ctr"/>
            <a:lstStyle/>
            <a:p>
              <a:pPr algn="ctr"/>
              <a:r>
                <a:rPr lang="en-US" dirty="0" err="1">
                  <a:latin typeface="Times New Roman" pitchFamily="18" charset="0"/>
                  <a:cs typeface="Times New Roman" pitchFamily="18" charset="0"/>
                </a:rPr>
                <a:t>Dòng</a:t>
              </a:r>
              <a:r>
                <a:rPr lang="en-US" dirty="0">
                  <a:latin typeface="Times New Roman" pitchFamily="18" charset="0"/>
                  <a:cs typeface="Times New Roman" pitchFamily="18" charset="0"/>
                </a:rPr>
                <a:t> bit</a:t>
              </a:r>
              <a:endParaRPr lang="vi-VN" dirty="0">
                <a:latin typeface="Times New Roman" pitchFamily="18" charset="0"/>
                <a:cs typeface="Times New Roman" pitchFamily="18" charset="0"/>
              </a:endParaRPr>
            </a:p>
          </p:txBody>
        </p:sp>
      </p:grpSp>
      <p:sp>
        <p:nvSpPr>
          <p:cNvPr id="48" name="Title 47"/>
          <p:cNvSpPr>
            <a:spLocks noGrp="1"/>
          </p:cNvSpPr>
          <p:nvPr>
            <p:ph type="title"/>
          </p:nvPr>
        </p:nvSpPr>
        <p:spPr/>
        <p:txBody>
          <a:bodyPr>
            <a:normAutofit/>
          </a:bodyPr>
          <a:lstStyle/>
          <a:p>
            <a:r>
              <a:rPr lang="en-US" sz="3400" dirty="0" err="1">
                <a:latin typeface="Arial"/>
                <a:cs typeface="Arial"/>
              </a:rPr>
              <a:t>Bên</a:t>
            </a:r>
            <a:r>
              <a:rPr lang="en-US" sz="3400" dirty="0">
                <a:latin typeface="Arial"/>
                <a:cs typeface="Arial"/>
              </a:rPr>
              <a:t> </a:t>
            </a:r>
            <a:r>
              <a:rPr lang="en-US" sz="3400" dirty="0" err="1">
                <a:latin typeface="Arial"/>
                <a:cs typeface="Arial"/>
              </a:rPr>
              <a:t>trong</a:t>
            </a:r>
            <a:r>
              <a:rPr lang="en-US" sz="3400" dirty="0">
                <a:latin typeface="Arial"/>
                <a:cs typeface="Arial"/>
              </a:rPr>
              <a:t> </a:t>
            </a:r>
            <a:r>
              <a:rPr lang="en-US" sz="3400" dirty="0" err="1">
                <a:latin typeface="Arial"/>
                <a:cs typeface="Arial"/>
              </a:rPr>
              <a:t>khâu</a:t>
            </a:r>
            <a:r>
              <a:rPr lang="en-US" sz="3400" dirty="0">
                <a:latin typeface="Arial"/>
                <a:cs typeface="Arial"/>
              </a:rPr>
              <a:t> </a:t>
            </a:r>
            <a:r>
              <a:rPr lang="en-US" sz="3400" dirty="0" err="1">
                <a:latin typeface="Arial"/>
                <a:cs typeface="Arial"/>
              </a:rPr>
              <a:t>định</a:t>
            </a:r>
            <a:r>
              <a:rPr lang="en-US" sz="3400" dirty="0">
                <a:latin typeface="Arial"/>
                <a:cs typeface="Arial"/>
              </a:rPr>
              <a:t> </a:t>
            </a:r>
            <a:r>
              <a:rPr lang="en-US" sz="3400" dirty="0" err="1">
                <a:latin typeface="Arial"/>
                <a:cs typeface="Arial"/>
              </a:rPr>
              <a:t>dạng</a:t>
            </a:r>
            <a:endParaRPr lang="en-US" sz="3400" dirty="0">
              <a:latin typeface="Arial"/>
              <a:cs typeface="Arial"/>
            </a:endParaRPr>
          </a:p>
        </p:txBody>
      </p:sp>
      <p:sp>
        <p:nvSpPr>
          <p:cNvPr id="2" name="Rectangle 1"/>
          <p:cNvSpPr/>
          <p:nvPr/>
        </p:nvSpPr>
        <p:spPr>
          <a:xfrm>
            <a:off x="6629400" y="2209800"/>
            <a:ext cx="1600200" cy="3657600"/>
          </a:xfrm>
          <a:prstGeom prst="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325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Bài</a:t>
            </a:r>
            <a:r>
              <a:rPr lang="en-US" sz="3400" dirty="0">
                <a:latin typeface="Arial"/>
                <a:cs typeface="Arial"/>
              </a:rPr>
              <a:t> </a:t>
            </a:r>
            <a:r>
              <a:rPr lang="en-US" sz="3400" dirty="0" err="1">
                <a:latin typeface="Arial"/>
                <a:cs typeface="Arial"/>
              </a:rPr>
              <a:t>tập</a:t>
            </a:r>
            <a:r>
              <a:rPr lang="en-US" sz="3400" dirty="0">
                <a:latin typeface="Arial"/>
                <a:cs typeface="Arial"/>
              </a:rPr>
              <a:t> </a:t>
            </a:r>
            <a:r>
              <a:rPr lang="en-US" sz="3400" dirty="0" err="1">
                <a:latin typeface="Arial"/>
                <a:cs typeface="Arial"/>
              </a:rPr>
              <a:t>nhóm</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30</a:t>
            </a:fld>
            <a:endParaRPr lang="vi-VN"/>
          </a:p>
        </p:txBody>
      </p:sp>
      <p:sp>
        <p:nvSpPr>
          <p:cNvPr id="20" name="Content Placeholder 19"/>
          <p:cNvSpPr>
            <a:spLocks noGrp="1"/>
          </p:cNvSpPr>
          <p:nvPr>
            <p:ph sz="quarter" idx="1"/>
          </p:nvPr>
        </p:nvSpPr>
        <p:spPr>
          <a:xfrm>
            <a:off x="838200" y="1219200"/>
            <a:ext cx="7315200" cy="4343400"/>
          </a:xfrm>
        </p:spPr>
        <p:txBody>
          <a:bodyPr>
            <a:normAutofit/>
          </a:bodyPr>
          <a:lstStyle/>
          <a:p>
            <a:pPr>
              <a:lnSpc>
                <a:spcPct val="170000"/>
              </a:lnSpc>
              <a:spcBef>
                <a:spcPct val="40000"/>
              </a:spcBef>
            </a:pPr>
            <a:r>
              <a:rPr lang="en-US" sz="2200" dirty="0" err="1">
                <a:latin typeface="Arial"/>
                <a:cs typeface="Arial"/>
              </a:rPr>
              <a:t>Đọc</a:t>
            </a:r>
            <a:r>
              <a:rPr lang="en-US" sz="2200" dirty="0">
                <a:latin typeface="Arial"/>
                <a:cs typeface="Arial"/>
              </a:rPr>
              <a:t> </a:t>
            </a:r>
            <a:r>
              <a:rPr lang="en-US" sz="2200" dirty="0" err="1">
                <a:latin typeface="Arial"/>
                <a:cs typeface="Arial"/>
              </a:rPr>
              <a:t>hiểu</a:t>
            </a:r>
            <a:r>
              <a:rPr lang="en-US" sz="2200" dirty="0">
                <a:latin typeface="Arial"/>
                <a:cs typeface="Arial"/>
              </a:rPr>
              <a:t>:</a:t>
            </a: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pic>
        <p:nvPicPr>
          <p:cNvPr id="2" name="Picture 1"/>
          <p:cNvPicPr>
            <a:picLocks noChangeAspect="1"/>
          </p:cNvPicPr>
          <p:nvPr/>
        </p:nvPicPr>
        <p:blipFill>
          <a:blip r:embed="rId3"/>
          <a:stretch>
            <a:fillRect/>
          </a:stretch>
        </p:blipFill>
        <p:spPr>
          <a:xfrm>
            <a:off x="0" y="2247900"/>
            <a:ext cx="9144000" cy="2338002"/>
          </a:xfrm>
          <a:prstGeom prst="rect">
            <a:avLst/>
          </a:prstGeom>
        </p:spPr>
      </p:pic>
    </p:spTree>
    <p:extLst>
      <p:ext uri="{BB962C8B-B14F-4D97-AF65-F5344CB8AC3E}">
        <p14:creationId xmlns:p14="http://schemas.microsoft.com/office/powerpoint/2010/main" val="401546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Ví</a:t>
            </a:r>
            <a:r>
              <a:rPr lang="en-US" sz="3400" dirty="0">
                <a:latin typeface="Arial"/>
                <a:cs typeface="Arial"/>
              </a:rPr>
              <a:t> </a:t>
            </a:r>
            <a:r>
              <a:rPr lang="en-US" sz="3400" dirty="0" err="1">
                <a:latin typeface="Arial"/>
                <a:cs typeface="Arial"/>
              </a:rPr>
              <a:t>dụ</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31</a:t>
            </a:fld>
            <a:endParaRPr lang="vi-VN"/>
          </a:p>
        </p:txBody>
      </p:sp>
      <p:sp>
        <p:nvSpPr>
          <p:cNvPr id="20" name="Content Placeholder 19"/>
          <p:cNvSpPr>
            <a:spLocks noGrp="1"/>
          </p:cNvSpPr>
          <p:nvPr>
            <p:ph sz="quarter" idx="1"/>
          </p:nvPr>
        </p:nvSpPr>
        <p:spPr>
          <a:xfrm>
            <a:off x="152400" y="1219200"/>
            <a:ext cx="8610600" cy="1371598"/>
          </a:xfrm>
        </p:spPr>
        <p:txBody>
          <a:bodyPr>
            <a:normAutofit/>
          </a:bodyPr>
          <a:lstStyle/>
          <a:p>
            <a:pPr>
              <a:lnSpc>
                <a:spcPct val="170000"/>
              </a:lnSpc>
              <a:spcBef>
                <a:spcPct val="40000"/>
              </a:spcBef>
            </a:pPr>
            <a:r>
              <a:rPr lang="en-US" sz="2200" dirty="0" err="1">
                <a:latin typeface="Arial"/>
                <a:cs typeface="Arial"/>
              </a:rPr>
              <a:t>Dòng</a:t>
            </a:r>
            <a:r>
              <a:rPr lang="en-US" sz="2200" dirty="0">
                <a:latin typeface="Arial"/>
                <a:cs typeface="Arial"/>
              </a:rPr>
              <a:t> bit</a:t>
            </a: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
        <p:nvSpPr>
          <p:cNvPr id="3" name="Rectangle 2"/>
          <p:cNvSpPr/>
          <p:nvPr/>
        </p:nvSpPr>
        <p:spPr>
          <a:xfrm>
            <a:off x="0" y="1901285"/>
            <a:ext cx="9067800" cy="496931"/>
          </a:xfrm>
          <a:prstGeom prst="rect">
            <a:avLst/>
          </a:prstGeom>
        </p:spPr>
        <p:txBody>
          <a:bodyPr wrap="square">
            <a:spAutoFit/>
          </a:bodyPr>
          <a:lstStyle/>
          <a:p>
            <a:pPr>
              <a:lnSpc>
                <a:spcPct val="150000"/>
              </a:lnSpc>
            </a:pPr>
            <a:r>
              <a:rPr lang="en-US" sz="2000" dirty="0">
                <a:latin typeface="Arial"/>
                <a:cs typeface="Arial"/>
              </a:rPr>
              <a:t> 0   1   0    0    0    0    0    0    0    0    0    0    0    0    1    0   0   0   0   1</a:t>
            </a:r>
          </a:p>
        </p:txBody>
      </p:sp>
      <p:sp>
        <p:nvSpPr>
          <p:cNvPr id="21" name="Rectangle 20">
            <a:extLst>
              <a:ext uri="{FF2B5EF4-FFF2-40B4-BE49-F238E27FC236}">
                <a16:creationId xmlns:a16="http://schemas.microsoft.com/office/drawing/2014/main" id="{AABA13E3-D5CB-5448-A55B-95309881761B}"/>
              </a:ext>
            </a:extLst>
          </p:cNvPr>
          <p:cNvSpPr/>
          <p:nvPr/>
        </p:nvSpPr>
        <p:spPr>
          <a:xfrm>
            <a:off x="0" y="2667000"/>
            <a:ext cx="9067800" cy="496931"/>
          </a:xfrm>
          <a:prstGeom prst="rect">
            <a:avLst/>
          </a:prstGeom>
        </p:spPr>
        <p:txBody>
          <a:bodyPr wrap="square">
            <a:spAutoFit/>
          </a:bodyPr>
          <a:lstStyle/>
          <a:p>
            <a:pPr>
              <a:lnSpc>
                <a:spcPct val="150000"/>
              </a:lnSpc>
            </a:pPr>
            <a:r>
              <a:rPr lang="en-US" sz="2000" dirty="0">
                <a:latin typeface="Arial"/>
                <a:cs typeface="Arial"/>
              </a:rPr>
              <a:t> 0   B   0    0    0    0    0    0    0    0    0    0    0    0    B    0   0   0   0   B</a:t>
            </a:r>
          </a:p>
        </p:txBody>
      </p:sp>
      <p:sp>
        <p:nvSpPr>
          <p:cNvPr id="22" name="Rectangle 21">
            <a:extLst>
              <a:ext uri="{FF2B5EF4-FFF2-40B4-BE49-F238E27FC236}">
                <a16:creationId xmlns:a16="http://schemas.microsoft.com/office/drawing/2014/main" id="{7B97E973-11F3-744C-8CB1-C238A3229F79}"/>
              </a:ext>
            </a:extLst>
          </p:cNvPr>
          <p:cNvSpPr/>
          <p:nvPr/>
        </p:nvSpPr>
        <p:spPr>
          <a:xfrm>
            <a:off x="0" y="3465469"/>
            <a:ext cx="9067800" cy="496931"/>
          </a:xfrm>
          <a:prstGeom prst="rect">
            <a:avLst/>
          </a:prstGeom>
        </p:spPr>
        <p:txBody>
          <a:bodyPr wrap="square">
            <a:spAutoFit/>
          </a:bodyPr>
          <a:lstStyle/>
          <a:p>
            <a:pPr>
              <a:lnSpc>
                <a:spcPct val="150000"/>
              </a:lnSpc>
            </a:pPr>
            <a:r>
              <a:rPr lang="en-US" sz="2000" dirty="0">
                <a:latin typeface="Arial"/>
                <a:cs typeface="Arial"/>
              </a:rPr>
              <a:t> 0   B   </a:t>
            </a:r>
            <a:r>
              <a:rPr lang="en-US" sz="2000" dirty="0">
                <a:solidFill>
                  <a:srgbClr val="FF0000"/>
                </a:solidFill>
                <a:latin typeface="Arial"/>
                <a:cs typeface="Arial"/>
              </a:rPr>
              <a:t>0    0    0    V    </a:t>
            </a:r>
            <a:r>
              <a:rPr lang="en-US" sz="2000" dirty="0">
                <a:solidFill>
                  <a:srgbClr val="0432FF"/>
                </a:solidFill>
                <a:latin typeface="Arial"/>
                <a:cs typeface="Arial"/>
              </a:rPr>
              <a:t>0    0    0    V    </a:t>
            </a:r>
            <a:r>
              <a:rPr lang="en-US" sz="2000" dirty="0">
                <a:solidFill>
                  <a:srgbClr val="FF0000"/>
                </a:solidFill>
                <a:latin typeface="Arial"/>
                <a:cs typeface="Arial"/>
              </a:rPr>
              <a:t>0    0    0    V    </a:t>
            </a:r>
            <a:r>
              <a:rPr lang="en-US" sz="2000" dirty="0">
                <a:latin typeface="Arial"/>
                <a:cs typeface="Arial"/>
              </a:rPr>
              <a:t>B    </a:t>
            </a:r>
            <a:r>
              <a:rPr lang="en-US" sz="2000" dirty="0">
                <a:solidFill>
                  <a:srgbClr val="FF0000"/>
                </a:solidFill>
                <a:latin typeface="Arial"/>
                <a:cs typeface="Arial"/>
              </a:rPr>
              <a:t>0   0   0   V   </a:t>
            </a:r>
            <a:r>
              <a:rPr lang="en-US" sz="2000" dirty="0">
                <a:latin typeface="Arial"/>
                <a:cs typeface="Arial"/>
              </a:rPr>
              <a:t>B</a:t>
            </a:r>
          </a:p>
        </p:txBody>
      </p:sp>
      <p:sp>
        <p:nvSpPr>
          <p:cNvPr id="23" name="Rectangle 22">
            <a:extLst>
              <a:ext uri="{FF2B5EF4-FFF2-40B4-BE49-F238E27FC236}">
                <a16:creationId xmlns:a16="http://schemas.microsoft.com/office/drawing/2014/main" id="{98A8FA85-DAE7-BE46-9520-4647F3795DF1}"/>
              </a:ext>
            </a:extLst>
          </p:cNvPr>
          <p:cNvSpPr/>
          <p:nvPr/>
        </p:nvSpPr>
        <p:spPr>
          <a:xfrm>
            <a:off x="0" y="4303669"/>
            <a:ext cx="9067800" cy="496931"/>
          </a:xfrm>
          <a:prstGeom prst="rect">
            <a:avLst/>
          </a:prstGeom>
        </p:spPr>
        <p:txBody>
          <a:bodyPr wrap="square">
            <a:spAutoFit/>
          </a:bodyPr>
          <a:lstStyle/>
          <a:p>
            <a:pPr>
              <a:lnSpc>
                <a:spcPct val="150000"/>
              </a:lnSpc>
            </a:pPr>
            <a:r>
              <a:rPr lang="en-US" sz="2000" dirty="0">
                <a:latin typeface="Arial"/>
                <a:cs typeface="Arial"/>
              </a:rPr>
              <a:t> 0   B   </a:t>
            </a:r>
            <a:r>
              <a:rPr lang="en-US" sz="2000" dirty="0">
                <a:solidFill>
                  <a:srgbClr val="FF0000"/>
                </a:solidFill>
                <a:latin typeface="Arial"/>
                <a:cs typeface="Arial"/>
              </a:rPr>
              <a:t>0    0    0    V    </a:t>
            </a:r>
            <a:r>
              <a:rPr lang="en-US" sz="2000" dirty="0">
                <a:solidFill>
                  <a:srgbClr val="0432FF"/>
                </a:solidFill>
                <a:latin typeface="Arial"/>
                <a:cs typeface="Arial"/>
              </a:rPr>
              <a:t>B    0    0    V    </a:t>
            </a:r>
            <a:r>
              <a:rPr lang="en-US" sz="2000" dirty="0">
                <a:solidFill>
                  <a:srgbClr val="FF0000"/>
                </a:solidFill>
                <a:latin typeface="Arial"/>
                <a:cs typeface="Arial"/>
              </a:rPr>
              <a:t>B    0    0    V    </a:t>
            </a:r>
            <a:r>
              <a:rPr lang="en-US" sz="2000" dirty="0">
                <a:latin typeface="Arial"/>
                <a:cs typeface="Arial"/>
              </a:rPr>
              <a:t>B    </a:t>
            </a:r>
            <a:r>
              <a:rPr lang="en-US" sz="2000" dirty="0">
                <a:solidFill>
                  <a:srgbClr val="FF0000"/>
                </a:solidFill>
                <a:latin typeface="Arial"/>
                <a:cs typeface="Arial"/>
              </a:rPr>
              <a:t>0   0   0   V   </a:t>
            </a:r>
            <a:r>
              <a:rPr lang="en-US" sz="2000" dirty="0">
                <a:latin typeface="Arial"/>
                <a:cs typeface="Arial"/>
              </a:rPr>
              <a:t>B</a:t>
            </a:r>
          </a:p>
        </p:txBody>
      </p:sp>
      <p:sp>
        <p:nvSpPr>
          <p:cNvPr id="2" name="Oval 1">
            <a:extLst>
              <a:ext uri="{FF2B5EF4-FFF2-40B4-BE49-F238E27FC236}">
                <a16:creationId xmlns:a16="http://schemas.microsoft.com/office/drawing/2014/main" id="{83327BB4-953D-3544-B405-8AEE8D21DE85}"/>
              </a:ext>
            </a:extLst>
          </p:cNvPr>
          <p:cNvSpPr/>
          <p:nvPr/>
        </p:nvSpPr>
        <p:spPr>
          <a:xfrm>
            <a:off x="2438400" y="3429000"/>
            <a:ext cx="533400" cy="1371600"/>
          </a:xfrm>
          <a:prstGeom prst="ellipse">
            <a:avLst/>
          </a:prstGeom>
          <a:noFill/>
          <a:ln w="38100">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DB85D38D-9509-6E48-AEA8-6C0ED1165340}"/>
              </a:ext>
            </a:extLst>
          </p:cNvPr>
          <p:cNvSpPr/>
          <p:nvPr/>
        </p:nvSpPr>
        <p:spPr>
          <a:xfrm>
            <a:off x="4191000" y="3461301"/>
            <a:ext cx="533400" cy="1371600"/>
          </a:xfrm>
          <a:prstGeom prst="ellipse">
            <a:avLst/>
          </a:prstGeom>
          <a:noFill/>
          <a:ln w="38100">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E56C9A16-AAB9-A649-8DB2-ED1AF668065D}"/>
              </a:ext>
            </a:extLst>
          </p:cNvPr>
          <p:cNvSpPr/>
          <p:nvPr/>
        </p:nvSpPr>
        <p:spPr>
          <a:xfrm>
            <a:off x="6248400" y="3507285"/>
            <a:ext cx="533400" cy="1371600"/>
          </a:xfrm>
          <a:prstGeom prst="ellipse">
            <a:avLst/>
          </a:prstGeom>
          <a:noFill/>
          <a:ln w="38100">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9D432B58-6786-0F41-A28F-FDE1F97DCD56}"/>
              </a:ext>
            </a:extLst>
          </p:cNvPr>
          <p:cNvSpPr/>
          <p:nvPr/>
        </p:nvSpPr>
        <p:spPr>
          <a:xfrm>
            <a:off x="706244" y="3392531"/>
            <a:ext cx="533400" cy="1371600"/>
          </a:xfrm>
          <a:prstGeom prst="ellipse">
            <a:avLst/>
          </a:prstGeom>
          <a:noFill/>
          <a:ln w="38100">
            <a:solidFill>
              <a:srgbClr val="943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0134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 grpId="0" animBg="1"/>
      <p:bldP spid="24"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32</a:t>
            </a:fld>
            <a:endParaRPr lang="en-US" dirty="0"/>
          </a:p>
        </p:txBody>
      </p:sp>
      <p:sp>
        <p:nvSpPr>
          <p:cNvPr id="5" name="Content Placeholder 4"/>
          <p:cNvSpPr>
            <a:spLocks noGrp="1"/>
          </p:cNvSpPr>
          <p:nvPr>
            <p:ph sz="quarter" idx="1"/>
          </p:nvPr>
        </p:nvSpPr>
        <p:spPr>
          <a:xfrm>
            <a:off x="228600" y="1524000"/>
            <a:ext cx="8686800" cy="3810000"/>
          </a:xfrm>
        </p:spPr>
        <p:txBody>
          <a:bodyPr>
            <a:normAutofit/>
          </a:bodyPr>
          <a:lstStyle/>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văn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bản</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tương</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tự</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thoại</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Mã</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hoá</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đường</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b="1" dirty="0" err="1">
                <a:solidFill>
                  <a:srgbClr val="0432FF"/>
                </a:solidFill>
                <a:latin typeface="Arial"/>
                <a:cs typeface="Arial"/>
              </a:rPr>
              <a:t>Khôi</a:t>
            </a:r>
            <a:r>
              <a:rPr lang="en-US" sz="2200" b="1" dirty="0">
                <a:solidFill>
                  <a:srgbClr val="0432FF"/>
                </a:solidFill>
                <a:latin typeface="Arial"/>
                <a:cs typeface="Arial"/>
              </a:rPr>
              <a:t> </a:t>
            </a:r>
            <a:r>
              <a:rPr lang="en-US" sz="2200" b="1" dirty="0" err="1">
                <a:solidFill>
                  <a:srgbClr val="0432FF"/>
                </a:solidFill>
                <a:latin typeface="Arial"/>
                <a:cs typeface="Arial"/>
              </a:rPr>
              <a:t>phục</a:t>
            </a:r>
            <a:r>
              <a:rPr lang="en-US" sz="2200" b="1" dirty="0">
                <a:solidFill>
                  <a:srgbClr val="0432FF"/>
                </a:solidFill>
                <a:latin typeface="Arial"/>
                <a:cs typeface="Arial"/>
              </a:rPr>
              <a:t> </a:t>
            </a:r>
            <a:r>
              <a:rPr lang="en-US" sz="2200" b="1" dirty="0" err="1">
                <a:solidFill>
                  <a:srgbClr val="0432FF"/>
                </a:solidFill>
                <a:latin typeface="Arial"/>
                <a:cs typeface="Arial"/>
              </a:rPr>
              <a:t>tín</a:t>
            </a:r>
            <a:r>
              <a:rPr lang="en-US" sz="2200" b="1" dirty="0">
                <a:solidFill>
                  <a:srgbClr val="0432FF"/>
                </a:solidFill>
                <a:latin typeface="Arial"/>
                <a:cs typeface="Arial"/>
              </a:rPr>
              <a:t> </a:t>
            </a:r>
            <a:r>
              <a:rPr lang="en-US" sz="2200" b="1" dirty="0" err="1">
                <a:solidFill>
                  <a:srgbClr val="0432FF"/>
                </a:solidFill>
                <a:latin typeface="Arial"/>
                <a:cs typeface="Arial"/>
              </a:rPr>
              <a:t>hiệu</a:t>
            </a:r>
            <a:r>
              <a:rPr lang="en-US" sz="2200" b="1" dirty="0">
                <a:solidFill>
                  <a:srgbClr val="0432FF"/>
                </a:solidFill>
                <a:latin typeface="Arial"/>
                <a:cs typeface="Arial"/>
              </a:rPr>
              <a:t> </a:t>
            </a:r>
            <a:r>
              <a:rPr lang="en-US" sz="2200" b="1" dirty="0" err="1">
                <a:solidFill>
                  <a:srgbClr val="0432FF"/>
                </a:solidFill>
                <a:latin typeface="Arial"/>
                <a:cs typeface="Arial"/>
              </a:rPr>
              <a:t>số</a:t>
            </a:r>
            <a:endParaRPr lang="en-US" sz="2200" b="1" dirty="0">
              <a:solidFill>
                <a:srgbClr val="0432FF"/>
              </a:solidFill>
              <a:latin typeface="Arial"/>
              <a:cs typeface="Arial"/>
            </a:endParaRPr>
          </a:p>
        </p:txBody>
      </p:sp>
    </p:spTree>
    <p:extLst>
      <p:ext uri="{BB962C8B-B14F-4D97-AF65-F5344CB8AC3E}">
        <p14:creationId xmlns:p14="http://schemas.microsoft.com/office/powerpoint/2010/main" val="2741056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rrowheads="1"/>
          </p:cNvSpPr>
          <p:nvPr>
            <p:ph type="title"/>
          </p:nvPr>
        </p:nvSpPr>
        <p:spPr>
          <a:xfrm>
            <a:off x="395288" y="115888"/>
            <a:ext cx="8385175" cy="649287"/>
          </a:xfrm>
        </p:spPr>
        <p:txBody>
          <a:bodyPr>
            <a:normAutofit/>
          </a:bodyPr>
          <a:lstStyle/>
          <a:p>
            <a:pPr>
              <a:defRPr/>
            </a:pPr>
            <a:r>
              <a:rPr lang="en-US" sz="3400" b="1" dirty="0" err="1">
                <a:solidFill>
                  <a:schemeClr val="tx1"/>
                </a:solidFill>
                <a:effectLst>
                  <a:outerShdw blurRad="38100" dist="38100" dir="2700000" algn="tl">
                    <a:srgbClr val="DDDDDD"/>
                  </a:outerShdw>
                </a:effectLst>
                <a:latin typeface="Arial" charset="0"/>
                <a:cs typeface="+mj-cs"/>
              </a:rPr>
              <a:t>Giới</a:t>
            </a:r>
            <a:r>
              <a:rPr lang="en-US" sz="3400" b="1" dirty="0">
                <a:solidFill>
                  <a:schemeClr val="tx1"/>
                </a:solidFill>
                <a:effectLst>
                  <a:outerShdw blurRad="38100" dist="38100" dir="2700000" algn="tl">
                    <a:srgbClr val="DDDDDD"/>
                  </a:outerShdw>
                </a:effectLst>
                <a:latin typeface="Arial" charset="0"/>
                <a:cs typeface="+mj-cs"/>
              </a:rPr>
              <a:t> </a:t>
            </a:r>
            <a:r>
              <a:rPr lang="en-US" sz="3400" b="1" dirty="0" err="1">
                <a:solidFill>
                  <a:schemeClr val="tx1"/>
                </a:solidFill>
                <a:effectLst>
                  <a:outerShdw blurRad="38100" dist="38100" dir="2700000" algn="tl">
                    <a:srgbClr val="DDDDDD"/>
                  </a:outerShdw>
                </a:effectLst>
                <a:latin typeface="Arial" charset="0"/>
                <a:cs typeface="+mj-cs"/>
              </a:rPr>
              <a:t>thiệu</a:t>
            </a:r>
            <a:endParaRPr lang="vi-VN" sz="3400" b="1" dirty="0">
              <a:solidFill>
                <a:schemeClr val="tx1"/>
              </a:solidFill>
              <a:effectLst>
                <a:outerShdw blurRad="38100" dist="38100" dir="2700000" algn="tl">
                  <a:srgbClr val="DDDDDD"/>
                </a:outerShdw>
              </a:effectLst>
              <a:latin typeface="Arial" charset="0"/>
              <a:cs typeface="+mj-cs"/>
            </a:endParaRPr>
          </a:p>
        </p:txBody>
      </p:sp>
      <p:sp>
        <p:nvSpPr>
          <p:cNvPr id="105475" name="Rectangle 3"/>
          <p:cNvSpPr>
            <a:spLocks noGrp="1" noRot="1" noChangeArrowheads="1"/>
          </p:cNvSpPr>
          <p:nvPr>
            <p:ph type="body" idx="4294967295"/>
          </p:nvPr>
        </p:nvSpPr>
        <p:spPr>
          <a:xfrm>
            <a:off x="152400" y="1150938"/>
            <a:ext cx="8991600" cy="5373687"/>
          </a:xfrm>
        </p:spPr>
        <p:txBody>
          <a:bodyPr>
            <a:normAutofit/>
          </a:bodyPr>
          <a:lstStyle/>
          <a:p>
            <a:pPr marL="381000" indent="-381000">
              <a:lnSpc>
                <a:spcPct val="150000"/>
              </a:lnSpc>
            </a:pPr>
            <a:r>
              <a:rPr lang="en-US" sz="2200" dirty="0" err="1">
                <a:solidFill>
                  <a:srgbClr val="000066"/>
                </a:solidFill>
                <a:latin typeface="Arial"/>
                <a:cs typeface="Arial"/>
              </a:rPr>
              <a:t>Khi</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đi</a:t>
            </a:r>
            <a:r>
              <a:rPr lang="en-US" sz="2200" dirty="0">
                <a:solidFill>
                  <a:srgbClr val="000066"/>
                </a:solidFill>
                <a:latin typeface="Arial"/>
                <a:cs typeface="Arial"/>
              </a:rPr>
              <a:t> qua </a:t>
            </a:r>
            <a:r>
              <a:rPr lang="en-US" sz="2200" dirty="0" err="1">
                <a:solidFill>
                  <a:srgbClr val="000066"/>
                </a:solidFill>
                <a:latin typeface="Arial"/>
                <a:cs typeface="Arial"/>
              </a:rPr>
              <a:t>kênh</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bị</a:t>
            </a:r>
            <a:r>
              <a:rPr lang="en-US" sz="2200" dirty="0">
                <a:solidFill>
                  <a:srgbClr val="000066"/>
                </a:solidFill>
                <a:latin typeface="Arial"/>
                <a:cs typeface="Arial"/>
              </a:rPr>
              <a:t> </a:t>
            </a:r>
            <a:r>
              <a:rPr lang="en-US" sz="2200" dirty="0" err="1">
                <a:solidFill>
                  <a:srgbClr val="000066"/>
                </a:solidFill>
                <a:latin typeface="Arial"/>
                <a:cs typeface="Arial"/>
              </a:rPr>
              <a:t>suy</a:t>
            </a:r>
            <a:r>
              <a:rPr lang="en-US" sz="2200" dirty="0">
                <a:solidFill>
                  <a:srgbClr val="000066"/>
                </a:solidFill>
                <a:latin typeface="Arial"/>
                <a:cs typeface="Arial"/>
              </a:rPr>
              <a:t> </a:t>
            </a:r>
            <a:r>
              <a:rPr lang="en-US" sz="2200" dirty="0" err="1">
                <a:solidFill>
                  <a:srgbClr val="000066"/>
                </a:solidFill>
                <a:latin typeface="Arial"/>
                <a:cs typeface="Arial"/>
              </a:rPr>
              <a:t>hao</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méo</a:t>
            </a:r>
            <a:endParaRPr lang="en-US" sz="2200" dirty="0">
              <a:solidFill>
                <a:srgbClr val="000066"/>
              </a:solidFill>
              <a:latin typeface="Arial"/>
              <a:cs typeface="Arial"/>
            </a:endParaRPr>
          </a:p>
          <a:p>
            <a:pPr marL="381000" indent="-381000">
              <a:lnSpc>
                <a:spcPct val="150000"/>
              </a:lnSpc>
            </a:pPr>
            <a:r>
              <a:rPr lang="en-US" sz="2200" dirty="0" err="1">
                <a:solidFill>
                  <a:srgbClr val="000066"/>
                </a:solidFill>
                <a:latin typeface="Arial"/>
                <a:cs typeface="Arial"/>
              </a:rPr>
              <a:t>Khôi</a:t>
            </a:r>
            <a:r>
              <a:rPr lang="en-US" sz="2200" dirty="0">
                <a:solidFill>
                  <a:srgbClr val="000066"/>
                </a:solidFill>
                <a:latin typeface="Arial"/>
                <a:cs typeface="Arial"/>
              </a:rPr>
              <a:t> </a:t>
            </a:r>
            <a:r>
              <a:rPr lang="en-US" sz="2200" dirty="0" err="1">
                <a:solidFill>
                  <a:srgbClr val="000066"/>
                </a:solidFill>
                <a:latin typeface="Arial"/>
                <a:cs typeface="Arial"/>
              </a:rPr>
              <a:t>phục</a:t>
            </a:r>
            <a:r>
              <a:rPr lang="en-US" sz="2200" dirty="0">
                <a:solidFill>
                  <a:srgbClr val="000066"/>
                </a:solidFill>
                <a:latin typeface="Arial"/>
                <a:cs typeface="Arial"/>
              </a:rPr>
              <a:t> </a:t>
            </a:r>
            <a:r>
              <a:rPr lang="en-US" sz="2200" dirty="0" err="1">
                <a:solidFill>
                  <a:srgbClr val="000066"/>
                </a:solidFill>
                <a:latin typeface="Arial"/>
                <a:cs typeface="Arial"/>
              </a:rPr>
              <a:t>lại</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gốc</a:t>
            </a:r>
            <a:r>
              <a:rPr lang="en-US" sz="2200" dirty="0">
                <a:solidFill>
                  <a:srgbClr val="000066"/>
                </a:solidFill>
                <a:latin typeface="Arial"/>
                <a:cs typeface="Arial"/>
              </a:rPr>
              <a:t> ban </a:t>
            </a:r>
            <a:r>
              <a:rPr lang="en-US" sz="2200" dirty="0" err="1">
                <a:solidFill>
                  <a:srgbClr val="000066"/>
                </a:solidFill>
                <a:latin typeface="Arial"/>
                <a:cs typeface="Arial"/>
              </a:rPr>
              <a:t>đầu</a:t>
            </a:r>
            <a:r>
              <a:rPr lang="en-US" sz="2200" dirty="0">
                <a:solidFill>
                  <a:srgbClr val="000066"/>
                </a:solidFill>
                <a:latin typeface="Arial"/>
                <a:cs typeface="Arial"/>
              </a:rPr>
              <a:t> </a:t>
            </a:r>
            <a:r>
              <a:rPr lang="en-US" sz="2200" dirty="0" err="1">
                <a:solidFill>
                  <a:srgbClr val="000066"/>
                </a:solidFill>
                <a:latin typeface="Arial"/>
                <a:cs typeface="Arial"/>
              </a:rPr>
              <a:t>bằng</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b="1" dirty="0">
                <a:solidFill>
                  <a:srgbClr val="000066"/>
                </a:solidFill>
                <a:latin typeface="Arial"/>
                <a:cs typeface="Arial"/>
              </a:rPr>
              <a:t> </a:t>
            </a:r>
            <a:r>
              <a:rPr lang="en-US" sz="2200" b="1" dirty="0" err="1">
                <a:solidFill>
                  <a:srgbClr val="FF0000"/>
                </a:solidFill>
                <a:latin typeface="Arial"/>
                <a:cs typeface="Arial"/>
              </a:rPr>
              <a:t>bộ</a:t>
            </a:r>
            <a:r>
              <a:rPr lang="en-US" sz="2200" b="1" dirty="0">
                <a:solidFill>
                  <a:srgbClr val="FF0000"/>
                </a:solidFill>
                <a:latin typeface="Arial"/>
                <a:cs typeface="Arial"/>
              </a:rPr>
              <a:t> </a:t>
            </a:r>
            <a:r>
              <a:rPr lang="en-US" sz="2200" b="1" dirty="0" err="1">
                <a:solidFill>
                  <a:srgbClr val="FF0000"/>
                </a:solidFill>
                <a:latin typeface="Arial"/>
                <a:cs typeface="Arial"/>
              </a:rPr>
              <a:t>lặp</a:t>
            </a:r>
            <a:r>
              <a:rPr lang="en-US" sz="2200" dirty="0">
                <a:solidFill>
                  <a:srgbClr val="000066"/>
                </a:solidFill>
                <a:latin typeface="Arial"/>
                <a:cs typeface="Arial"/>
              </a:rPr>
              <a:t> (repeater) </a:t>
            </a:r>
            <a:r>
              <a:rPr lang="en-US" sz="2200" dirty="0" err="1">
                <a:solidFill>
                  <a:srgbClr val="000066"/>
                </a:solidFill>
                <a:latin typeface="Arial"/>
                <a:cs typeface="Arial"/>
              </a:rPr>
              <a:t>đặt</a:t>
            </a:r>
            <a:r>
              <a:rPr lang="en-US" sz="2200" dirty="0">
                <a:solidFill>
                  <a:srgbClr val="000066"/>
                </a:solidFill>
                <a:latin typeface="Arial"/>
                <a:cs typeface="Arial"/>
              </a:rPr>
              <a:t> </a:t>
            </a:r>
            <a:r>
              <a:rPr lang="en-US" sz="2200" dirty="0" err="1">
                <a:solidFill>
                  <a:srgbClr val="000066"/>
                </a:solidFill>
                <a:latin typeface="Arial"/>
                <a:cs typeface="Arial"/>
              </a:rPr>
              <a:t>dọc</a:t>
            </a:r>
            <a:r>
              <a:rPr lang="en-US" sz="2200" dirty="0">
                <a:solidFill>
                  <a:srgbClr val="000066"/>
                </a:solidFill>
                <a:latin typeface="Arial"/>
                <a:cs typeface="Arial"/>
              </a:rPr>
              <a:t> </a:t>
            </a:r>
            <a:r>
              <a:rPr lang="en-US" sz="2200" dirty="0" err="1">
                <a:solidFill>
                  <a:srgbClr val="000066"/>
                </a:solidFill>
                <a:latin typeface="Arial"/>
                <a:cs typeface="Arial"/>
              </a:rPr>
              <a:t>theo</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truyền</a:t>
            </a:r>
            <a:endParaRPr lang="en-US" sz="2200" dirty="0">
              <a:solidFill>
                <a:srgbClr val="000066"/>
              </a:solidFill>
              <a:latin typeface="Arial"/>
              <a:cs typeface="Arial"/>
            </a:endParaRPr>
          </a:p>
          <a:p>
            <a:pPr marL="381000" indent="-381000">
              <a:lnSpc>
                <a:spcPct val="150000"/>
              </a:lnSpc>
            </a:pPr>
            <a:r>
              <a:rPr lang="en-US" sz="2200" dirty="0" err="1">
                <a:solidFill>
                  <a:srgbClr val="000066"/>
                </a:solidFill>
                <a:latin typeface="Arial"/>
                <a:cs typeface="Arial"/>
              </a:rPr>
              <a:t>Khoảng</a:t>
            </a:r>
            <a:r>
              <a:rPr lang="en-US" sz="2200" dirty="0">
                <a:solidFill>
                  <a:srgbClr val="000066"/>
                </a:solidFill>
                <a:latin typeface="Arial"/>
                <a:cs typeface="Arial"/>
              </a:rPr>
              <a:t> </a:t>
            </a:r>
            <a:r>
              <a:rPr lang="en-US" sz="2200" dirty="0" err="1">
                <a:solidFill>
                  <a:srgbClr val="000066"/>
                </a:solidFill>
                <a:latin typeface="Arial"/>
                <a:cs typeface="Arial"/>
              </a:rPr>
              <a:t>cách</a:t>
            </a:r>
            <a:r>
              <a:rPr lang="en-US" sz="2200" dirty="0">
                <a:solidFill>
                  <a:srgbClr val="000066"/>
                </a:solidFill>
                <a:latin typeface="Arial"/>
                <a:cs typeface="Arial"/>
              </a:rPr>
              <a:t> </a:t>
            </a:r>
            <a:r>
              <a:rPr lang="en-US" sz="2200" dirty="0" err="1">
                <a:solidFill>
                  <a:srgbClr val="000066"/>
                </a:solidFill>
                <a:latin typeface="Arial"/>
                <a:cs typeface="Arial"/>
              </a:rPr>
              <a:t>giữa</a:t>
            </a:r>
            <a:r>
              <a:rPr lang="en-US" sz="2200" dirty="0">
                <a:solidFill>
                  <a:srgbClr val="000066"/>
                </a:solidFill>
                <a:latin typeface="Arial"/>
                <a:cs typeface="Arial"/>
              </a:rPr>
              <a:t> </a:t>
            </a:r>
            <a:r>
              <a:rPr lang="en-US" sz="2200" dirty="0" err="1">
                <a:solidFill>
                  <a:srgbClr val="000066"/>
                </a:solidFill>
                <a:latin typeface="Arial"/>
                <a:cs typeface="Arial"/>
              </a:rPr>
              <a:t>hai</a:t>
            </a:r>
            <a:r>
              <a:rPr lang="en-US" sz="2200" dirty="0">
                <a:solidFill>
                  <a:srgbClr val="000066"/>
                </a:solidFill>
                <a:latin typeface="Arial"/>
                <a:cs typeface="Arial"/>
              </a:rPr>
              <a:t> </a:t>
            </a:r>
            <a:r>
              <a:rPr lang="en-US" sz="2200" dirty="0" err="1">
                <a:solidFill>
                  <a:srgbClr val="000066"/>
                </a:solidFill>
                <a:latin typeface="Arial"/>
                <a:cs typeface="Arial"/>
              </a:rPr>
              <a:t>bộ</a:t>
            </a:r>
            <a:r>
              <a:rPr lang="en-US" sz="2200" dirty="0">
                <a:solidFill>
                  <a:srgbClr val="000066"/>
                </a:solidFill>
                <a:latin typeface="Arial"/>
                <a:cs typeface="Arial"/>
              </a:rPr>
              <a:t> </a:t>
            </a:r>
            <a:r>
              <a:rPr lang="en-US" sz="2200" dirty="0" err="1">
                <a:solidFill>
                  <a:srgbClr val="000066"/>
                </a:solidFill>
                <a:latin typeface="Arial"/>
                <a:cs typeface="Arial"/>
              </a:rPr>
              <a:t>lặp</a:t>
            </a:r>
            <a:r>
              <a:rPr lang="en-US" sz="2200" dirty="0">
                <a:solidFill>
                  <a:srgbClr val="000066"/>
                </a:solidFill>
                <a:latin typeface="Arial"/>
                <a:cs typeface="Arial"/>
              </a:rPr>
              <a:t> </a:t>
            </a:r>
            <a:r>
              <a:rPr lang="en-US" sz="2200" dirty="0" err="1">
                <a:solidFill>
                  <a:srgbClr val="000066"/>
                </a:solidFill>
                <a:latin typeface="Arial"/>
                <a:cs typeface="Arial"/>
              </a:rPr>
              <a:t>phụ</a:t>
            </a:r>
            <a:r>
              <a:rPr lang="en-US" sz="2200" dirty="0">
                <a:solidFill>
                  <a:srgbClr val="000066"/>
                </a:solidFill>
                <a:latin typeface="Arial"/>
                <a:cs typeface="Arial"/>
              </a:rPr>
              <a:t> </a:t>
            </a:r>
            <a:r>
              <a:rPr lang="en-US" sz="2200" dirty="0" err="1">
                <a:solidFill>
                  <a:srgbClr val="000066"/>
                </a:solidFill>
                <a:latin typeface="Arial"/>
                <a:cs typeface="Arial"/>
              </a:rPr>
              <a:t>thuộc</a:t>
            </a:r>
            <a:r>
              <a:rPr lang="en-US" sz="2200" dirty="0">
                <a:solidFill>
                  <a:srgbClr val="000066"/>
                </a:solidFill>
                <a:latin typeface="Arial"/>
                <a:cs typeface="Arial"/>
              </a:rPr>
              <a:t> </a:t>
            </a:r>
            <a:r>
              <a:rPr lang="en-US" sz="2200" dirty="0" err="1">
                <a:solidFill>
                  <a:srgbClr val="000066"/>
                </a:solidFill>
                <a:latin typeface="Arial"/>
                <a:cs typeface="Arial"/>
              </a:rPr>
              <a:t>vào</a:t>
            </a:r>
            <a:r>
              <a:rPr lang="en-US" sz="2200" dirty="0">
                <a:solidFill>
                  <a:srgbClr val="000066"/>
                </a:solidFill>
                <a:latin typeface="Arial"/>
                <a:cs typeface="Arial"/>
              </a:rPr>
              <a:t>: </a:t>
            </a:r>
            <a:r>
              <a:rPr lang="en-US" sz="2200" dirty="0" err="1">
                <a:solidFill>
                  <a:srgbClr val="000066"/>
                </a:solidFill>
                <a:latin typeface="Arial"/>
                <a:cs typeface="Arial"/>
              </a:rPr>
              <a:t>loại</a:t>
            </a:r>
            <a:r>
              <a:rPr lang="en-US" sz="2200" dirty="0">
                <a:solidFill>
                  <a:srgbClr val="000066"/>
                </a:solidFill>
                <a:latin typeface="Arial"/>
                <a:cs typeface="Arial"/>
              </a:rPr>
              <a:t> </a:t>
            </a:r>
            <a:r>
              <a:rPr lang="en-US" sz="2200" dirty="0" err="1">
                <a:solidFill>
                  <a:srgbClr val="000066"/>
                </a:solidFill>
                <a:latin typeface="Arial"/>
                <a:cs typeface="Arial"/>
              </a:rPr>
              <a:t>môi</a:t>
            </a:r>
            <a:r>
              <a:rPr lang="en-US" sz="2200" dirty="0">
                <a:solidFill>
                  <a:srgbClr val="000066"/>
                </a:solidFill>
                <a:latin typeface="Arial"/>
                <a:cs typeface="Arial"/>
              </a:rPr>
              <a:t> </a:t>
            </a:r>
            <a:r>
              <a:rPr lang="en-US" sz="2200" dirty="0" err="1">
                <a:solidFill>
                  <a:srgbClr val="000066"/>
                </a:solidFill>
                <a:latin typeface="Arial"/>
                <a:cs typeface="Arial"/>
              </a:rPr>
              <a:t>trường</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tốc</a:t>
            </a:r>
            <a:r>
              <a:rPr lang="en-US" sz="2200" dirty="0">
                <a:solidFill>
                  <a:srgbClr val="000066"/>
                </a:solidFill>
                <a:latin typeface="Arial"/>
                <a:cs typeface="Arial"/>
              </a:rPr>
              <a:t> </a:t>
            </a:r>
            <a:r>
              <a:rPr lang="en-US" sz="2200" dirty="0" err="1">
                <a:solidFill>
                  <a:srgbClr val="000066"/>
                </a:solidFill>
                <a:latin typeface="Arial"/>
                <a:cs typeface="Arial"/>
              </a:rPr>
              <a:t>độ</a:t>
            </a:r>
            <a:r>
              <a:rPr lang="en-US" sz="2200" dirty="0">
                <a:solidFill>
                  <a:srgbClr val="000066"/>
                </a:solidFill>
                <a:latin typeface="Arial"/>
                <a:cs typeface="Arial"/>
              </a:rPr>
              <a:t> bit, </a:t>
            </a:r>
            <a:r>
              <a:rPr lang="en-US" sz="2200" dirty="0" err="1">
                <a:solidFill>
                  <a:srgbClr val="000066"/>
                </a:solidFill>
                <a:latin typeface="Arial"/>
                <a:cs typeface="Arial"/>
              </a:rPr>
              <a:t>môi</a:t>
            </a:r>
            <a:r>
              <a:rPr lang="en-US" sz="2200" dirty="0">
                <a:solidFill>
                  <a:srgbClr val="000066"/>
                </a:solidFill>
                <a:latin typeface="Arial"/>
                <a:cs typeface="Arial"/>
              </a:rPr>
              <a:t> </a:t>
            </a:r>
            <a:r>
              <a:rPr lang="en-US" sz="2200" dirty="0" err="1">
                <a:solidFill>
                  <a:srgbClr val="000066"/>
                </a:solidFill>
                <a:latin typeface="Arial"/>
                <a:cs typeface="Arial"/>
              </a:rPr>
              <a:t>trường</a:t>
            </a:r>
            <a:r>
              <a:rPr lang="en-US" sz="2200" dirty="0">
                <a:solidFill>
                  <a:srgbClr val="000066"/>
                </a:solidFill>
                <a:latin typeface="Arial"/>
                <a:cs typeface="Arial"/>
              </a:rPr>
              <a:t> </a:t>
            </a:r>
            <a:r>
              <a:rPr lang="en-US" sz="2200" dirty="0" err="1">
                <a:solidFill>
                  <a:srgbClr val="000066"/>
                </a:solidFill>
                <a:latin typeface="Arial"/>
                <a:cs typeface="Arial"/>
              </a:rPr>
              <a:t>xung</a:t>
            </a:r>
            <a:r>
              <a:rPr lang="en-US" sz="2200" dirty="0">
                <a:solidFill>
                  <a:srgbClr val="000066"/>
                </a:solidFill>
                <a:latin typeface="Arial"/>
                <a:cs typeface="Arial"/>
              </a:rPr>
              <a:t> </a:t>
            </a:r>
            <a:r>
              <a:rPr lang="en-US" sz="2200" dirty="0" err="1">
                <a:solidFill>
                  <a:srgbClr val="000066"/>
                </a:solidFill>
                <a:latin typeface="Arial"/>
                <a:cs typeface="Arial"/>
              </a:rPr>
              <a:t>quanh</a:t>
            </a:r>
            <a:r>
              <a:rPr lang="en-US" sz="2200" dirty="0">
                <a:solidFill>
                  <a:srgbClr val="000066"/>
                </a:solidFill>
                <a:latin typeface="Arial"/>
                <a:cs typeface="Arial"/>
              </a:rPr>
              <a:t>, </a:t>
            </a:r>
            <a:r>
              <a:rPr lang="en-US" sz="2200" dirty="0" err="1">
                <a:solidFill>
                  <a:srgbClr val="000066"/>
                </a:solidFill>
                <a:latin typeface="Arial"/>
                <a:cs typeface="Arial"/>
              </a:rPr>
              <a:t>độ</a:t>
            </a:r>
            <a:r>
              <a:rPr lang="en-US" sz="2200" dirty="0">
                <a:solidFill>
                  <a:srgbClr val="000066"/>
                </a:solidFill>
                <a:latin typeface="Arial"/>
                <a:cs typeface="Arial"/>
              </a:rPr>
              <a:t> </a:t>
            </a:r>
            <a:r>
              <a:rPr lang="en-US" sz="2200" dirty="0" err="1">
                <a:solidFill>
                  <a:srgbClr val="000066"/>
                </a:solidFill>
                <a:latin typeface="Arial"/>
                <a:cs typeface="Arial"/>
              </a:rPr>
              <a:t>nhạy</a:t>
            </a:r>
            <a:r>
              <a:rPr lang="en-US" sz="2200" dirty="0">
                <a:solidFill>
                  <a:srgbClr val="000066"/>
                </a:solidFill>
                <a:latin typeface="Arial"/>
                <a:cs typeface="Arial"/>
              </a:rPr>
              <a:t> </a:t>
            </a:r>
            <a:r>
              <a:rPr lang="en-US" sz="2200" dirty="0" err="1">
                <a:solidFill>
                  <a:srgbClr val="000066"/>
                </a:solidFill>
                <a:latin typeface="Arial"/>
                <a:cs typeface="Arial"/>
              </a:rPr>
              <a:t>máy</a:t>
            </a:r>
            <a:r>
              <a:rPr lang="en-US" sz="2200" dirty="0">
                <a:solidFill>
                  <a:srgbClr val="000066"/>
                </a:solidFill>
                <a:latin typeface="Arial"/>
                <a:cs typeface="Arial"/>
              </a:rPr>
              <a:t> </a:t>
            </a:r>
            <a:r>
              <a:rPr lang="en-US" sz="2200" dirty="0" err="1">
                <a:solidFill>
                  <a:srgbClr val="000066"/>
                </a:solidFill>
                <a:latin typeface="Arial"/>
                <a:cs typeface="Arial"/>
              </a:rPr>
              <a:t>thu</a:t>
            </a:r>
            <a:r>
              <a:rPr lang="en-US" sz="2200" dirty="0">
                <a:solidFill>
                  <a:srgbClr val="000066"/>
                </a:solidFill>
                <a:latin typeface="Arial"/>
                <a:cs typeface="Arial"/>
              </a:rPr>
              <a:t>,…</a:t>
            </a:r>
          </a:p>
          <a:p>
            <a:pPr marL="381000" indent="-381000">
              <a:lnSpc>
                <a:spcPct val="150000"/>
              </a:lnSpc>
            </a:pPr>
            <a:r>
              <a:rPr lang="en-US" sz="2200" b="1" dirty="0" err="1">
                <a:solidFill>
                  <a:srgbClr val="000066"/>
                </a:solidFill>
                <a:latin typeface="Arial"/>
                <a:cs typeface="Arial"/>
              </a:rPr>
              <a:t>Phân</a:t>
            </a:r>
            <a:r>
              <a:rPr lang="en-US" sz="2200" b="1" dirty="0">
                <a:solidFill>
                  <a:srgbClr val="000066"/>
                </a:solidFill>
                <a:latin typeface="Arial"/>
                <a:cs typeface="Arial"/>
              </a:rPr>
              <a:t> </a:t>
            </a:r>
            <a:r>
              <a:rPr lang="en-US" sz="2200" b="1" dirty="0" err="1">
                <a:solidFill>
                  <a:srgbClr val="000066"/>
                </a:solidFill>
                <a:latin typeface="Arial"/>
                <a:cs typeface="Arial"/>
              </a:rPr>
              <a:t>loại</a:t>
            </a:r>
            <a:r>
              <a:rPr lang="en-US" sz="2200" b="1" dirty="0">
                <a:solidFill>
                  <a:srgbClr val="000066"/>
                </a:solidFill>
                <a:latin typeface="Arial"/>
                <a:cs typeface="Arial"/>
              </a:rPr>
              <a:t> </a:t>
            </a:r>
            <a:r>
              <a:rPr lang="en-US" sz="2200" b="1" dirty="0" err="1">
                <a:solidFill>
                  <a:srgbClr val="000066"/>
                </a:solidFill>
                <a:latin typeface="Arial"/>
                <a:cs typeface="Arial"/>
              </a:rPr>
              <a:t>bộ</a:t>
            </a:r>
            <a:r>
              <a:rPr lang="en-US" sz="2200" b="1" dirty="0">
                <a:solidFill>
                  <a:srgbClr val="000066"/>
                </a:solidFill>
                <a:latin typeface="Arial"/>
                <a:cs typeface="Arial"/>
              </a:rPr>
              <a:t> </a:t>
            </a:r>
            <a:r>
              <a:rPr lang="en-US" sz="2200" b="1" dirty="0" err="1">
                <a:solidFill>
                  <a:srgbClr val="000066"/>
                </a:solidFill>
                <a:latin typeface="Arial"/>
                <a:cs typeface="Arial"/>
              </a:rPr>
              <a:t>lặp</a:t>
            </a:r>
            <a:r>
              <a:rPr lang="en-US" sz="2200" b="1" dirty="0">
                <a:solidFill>
                  <a:srgbClr val="000066"/>
                </a:solidFill>
                <a:latin typeface="Arial"/>
                <a:cs typeface="Arial"/>
              </a:rPr>
              <a:t>: </a:t>
            </a:r>
          </a:p>
          <a:p>
            <a:pPr>
              <a:lnSpc>
                <a:spcPct val="150000"/>
              </a:lnSpc>
              <a:buFontTx/>
              <a:buChar char="-"/>
            </a:pPr>
            <a:r>
              <a:rPr lang="en-US" sz="2200" dirty="0" err="1">
                <a:solidFill>
                  <a:srgbClr val="000066"/>
                </a:solidFill>
                <a:latin typeface="Arial"/>
                <a:cs typeface="Arial"/>
              </a:rPr>
              <a:t>khuếch</a:t>
            </a:r>
            <a:r>
              <a:rPr lang="en-US" sz="2200" dirty="0">
                <a:solidFill>
                  <a:srgbClr val="000066"/>
                </a:solidFill>
                <a:latin typeface="Arial"/>
                <a:cs typeface="Arial"/>
              </a:rPr>
              <a:t> </a:t>
            </a:r>
            <a:r>
              <a:rPr lang="en-US" sz="2200" dirty="0" err="1">
                <a:solidFill>
                  <a:srgbClr val="000066"/>
                </a:solidFill>
                <a:latin typeface="Arial"/>
                <a:cs typeface="Arial"/>
              </a:rPr>
              <a:t>đại</a:t>
            </a:r>
            <a:r>
              <a:rPr lang="en-US" sz="2200" dirty="0">
                <a:solidFill>
                  <a:srgbClr val="000066"/>
                </a:solidFill>
                <a:latin typeface="Arial"/>
                <a:cs typeface="Arial"/>
              </a:rPr>
              <a:t> (</a:t>
            </a:r>
            <a:r>
              <a:rPr lang="en-US" sz="2200" dirty="0" err="1">
                <a:solidFill>
                  <a:srgbClr val="000066"/>
                </a:solidFill>
                <a:latin typeface="Arial"/>
                <a:cs typeface="Arial"/>
              </a:rPr>
              <a:t>tương</a:t>
            </a:r>
            <a:r>
              <a:rPr lang="en-US" sz="2200" dirty="0">
                <a:solidFill>
                  <a:srgbClr val="000066"/>
                </a:solidFill>
                <a:latin typeface="Arial"/>
                <a:cs typeface="Arial"/>
              </a:rPr>
              <a:t> </a:t>
            </a:r>
            <a:r>
              <a:rPr lang="en-US" sz="2200" dirty="0" err="1">
                <a:solidFill>
                  <a:srgbClr val="000066"/>
                </a:solidFill>
                <a:latin typeface="Arial"/>
                <a:cs typeface="Arial"/>
              </a:rPr>
              <a:t>tự</a:t>
            </a:r>
            <a:r>
              <a:rPr lang="en-US" sz="2200" dirty="0">
                <a:solidFill>
                  <a:srgbClr val="000066"/>
                </a:solidFill>
                <a:latin typeface="Arial"/>
                <a:cs typeface="Arial"/>
              </a:rPr>
              <a:t>)</a:t>
            </a:r>
          </a:p>
          <a:p>
            <a:pPr>
              <a:lnSpc>
                <a:spcPct val="150000"/>
              </a:lnSpc>
              <a:buFontTx/>
              <a:buChar char="-"/>
            </a:pPr>
            <a:r>
              <a:rPr lang="en-US" sz="2200" dirty="0" err="1">
                <a:solidFill>
                  <a:srgbClr val="000066"/>
                </a:solidFill>
                <a:latin typeface="Arial"/>
                <a:cs typeface="Arial"/>
              </a:rPr>
              <a:t>tái</a:t>
            </a:r>
            <a:r>
              <a:rPr lang="en-US" sz="2200" dirty="0">
                <a:solidFill>
                  <a:srgbClr val="000066"/>
                </a:solidFill>
                <a:latin typeface="Arial"/>
                <a:cs typeface="Arial"/>
              </a:rPr>
              <a:t> </a:t>
            </a:r>
            <a:r>
              <a:rPr lang="en-US" sz="2200" dirty="0" err="1">
                <a:solidFill>
                  <a:srgbClr val="000066"/>
                </a:solidFill>
                <a:latin typeface="Arial"/>
                <a:cs typeface="Arial"/>
              </a:rPr>
              <a:t>tạo</a:t>
            </a:r>
            <a:r>
              <a:rPr lang="en-US" sz="2200" dirty="0">
                <a:solidFill>
                  <a:srgbClr val="000066"/>
                </a:solidFill>
                <a:latin typeface="Arial"/>
                <a:cs typeface="Arial"/>
              </a:rPr>
              <a:t> (</a:t>
            </a:r>
            <a:r>
              <a:rPr lang="en-US" sz="2200" dirty="0" err="1">
                <a:solidFill>
                  <a:srgbClr val="000066"/>
                </a:solidFill>
                <a:latin typeface="Arial"/>
                <a:cs typeface="Arial"/>
              </a:rPr>
              <a:t>số</a:t>
            </a:r>
            <a:r>
              <a:rPr lang="en-US" sz="2200" dirty="0">
                <a:solidFill>
                  <a:srgbClr val="000066"/>
                </a:solidFill>
                <a:latin typeface="Arial"/>
                <a:cs typeface="Arial"/>
              </a:rPr>
              <a:t>)</a:t>
            </a:r>
          </a:p>
        </p:txBody>
      </p:sp>
      <p:pic>
        <p:nvPicPr>
          <p:cNvPr id="2" name="Picture 1"/>
          <p:cNvPicPr>
            <a:picLocks noChangeAspect="1"/>
          </p:cNvPicPr>
          <p:nvPr/>
        </p:nvPicPr>
        <p:blipFill>
          <a:blip r:embed="rId2"/>
          <a:stretch>
            <a:fillRect/>
          </a:stretch>
        </p:blipFill>
        <p:spPr>
          <a:xfrm>
            <a:off x="3657600" y="3949700"/>
            <a:ext cx="5410200" cy="3060700"/>
          </a:xfrm>
          <a:prstGeom prst="rect">
            <a:avLst/>
          </a:prstGeom>
        </p:spPr>
      </p:pic>
    </p:spTree>
    <p:extLst>
      <p:ext uri="{BB962C8B-B14F-4D97-AF65-F5344CB8AC3E}">
        <p14:creationId xmlns:p14="http://schemas.microsoft.com/office/powerpoint/2010/main" val="4054900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3ECD2-DA9A-2F40-9286-6F1C987D3780}"/>
              </a:ext>
            </a:extLst>
          </p:cNvPr>
          <p:cNvPicPr>
            <a:picLocks noChangeAspect="1"/>
          </p:cNvPicPr>
          <p:nvPr/>
        </p:nvPicPr>
        <p:blipFill>
          <a:blip r:embed="rId2"/>
          <a:stretch>
            <a:fillRect/>
          </a:stretch>
        </p:blipFill>
        <p:spPr>
          <a:xfrm>
            <a:off x="0" y="1908839"/>
            <a:ext cx="9144000" cy="3040322"/>
          </a:xfrm>
          <a:prstGeom prst="rect">
            <a:avLst/>
          </a:prstGeom>
        </p:spPr>
      </p:pic>
      <p:sp>
        <p:nvSpPr>
          <p:cNvPr id="49" name="Rectangle 2">
            <a:extLst>
              <a:ext uri="{FF2B5EF4-FFF2-40B4-BE49-F238E27FC236}">
                <a16:creationId xmlns:a16="http://schemas.microsoft.com/office/drawing/2014/main" id="{0CE411BC-11D6-B040-A4C6-8A5F2CADC4C3}"/>
              </a:ext>
            </a:extLst>
          </p:cNvPr>
          <p:cNvSpPr>
            <a:spLocks noGrp="1" noRot="1" noChangeArrowheads="1"/>
          </p:cNvSpPr>
          <p:nvPr>
            <p:ph type="title"/>
          </p:nvPr>
        </p:nvSpPr>
        <p:spPr>
          <a:xfrm>
            <a:off x="395288" y="115888"/>
            <a:ext cx="8385175" cy="649287"/>
          </a:xfrm>
        </p:spPr>
        <p:txBody>
          <a:bodyPr>
            <a:normAutofit/>
          </a:bodyPr>
          <a:lstStyle/>
          <a:p>
            <a:pPr>
              <a:defRPr/>
            </a:pPr>
            <a:r>
              <a:rPr lang="en-US" sz="3400" dirty="0" err="1">
                <a:solidFill>
                  <a:schemeClr val="tx1"/>
                </a:solidFill>
                <a:effectLst>
                  <a:outerShdw blurRad="38100" dist="38100" dir="2700000" algn="tl">
                    <a:srgbClr val="DDDDDD"/>
                  </a:outerShdw>
                </a:effectLst>
                <a:latin typeface="Arial" charset="0"/>
                <a:cs typeface="+mj-cs"/>
              </a:rPr>
              <a:t>Nhiễu</a:t>
            </a:r>
            <a:r>
              <a:rPr lang="en-US" sz="3400" dirty="0">
                <a:solidFill>
                  <a:schemeClr val="tx1"/>
                </a:solidFill>
                <a:effectLst>
                  <a:outerShdw blurRad="38100" dist="38100" dir="2700000" algn="tl">
                    <a:srgbClr val="DDDDDD"/>
                  </a:outerShdw>
                </a:effectLst>
                <a:latin typeface="Arial" charset="0"/>
                <a:cs typeface="+mj-cs"/>
              </a:rPr>
              <a:t> ISI (Inter </a:t>
            </a:r>
            <a:r>
              <a:rPr lang="en-US" sz="3400">
                <a:solidFill>
                  <a:schemeClr val="tx1"/>
                </a:solidFill>
                <a:effectLst>
                  <a:outerShdw blurRad="38100" dist="38100" dir="2700000" algn="tl">
                    <a:srgbClr val="DDDDDD"/>
                  </a:outerShdw>
                </a:effectLst>
                <a:latin typeface="Arial" charset="0"/>
                <a:cs typeface="+mj-cs"/>
              </a:rPr>
              <a:t>Symbol Inter</a:t>
            </a:r>
            <a:r>
              <a:rPr lang="en-US" sz="3400">
                <a:solidFill>
                  <a:schemeClr val="tx1"/>
                </a:solidFill>
                <a:effectLst>
                  <a:outerShdw blurRad="38100" dist="38100" dir="2700000" algn="tl">
                    <a:srgbClr val="DDDDDD"/>
                  </a:outerShdw>
                </a:effectLst>
                <a:latin typeface="Arial" charset="0"/>
              </a:rPr>
              <a:t>ference)</a:t>
            </a:r>
            <a:endParaRPr lang="vi-VN" sz="3400" b="1" dirty="0">
              <a:solidFill>
                <a:schemeClr val="tx1"/>
              </a:solidFill>
              <a:effectLst>
                <a:outerShdw blurRad="38100" dist="38100" dir="2700000" algn="tl">
                  <a:srgbClr val="DDDDDD"/>
                </a:outerShdw>
              </a:effectLst>
              <a:latin typeface="Arial" charset="0"/>
              <a:cs typeface="+mj-cs"/>
            </a:endParaRPr>
          </a:p>
        </p:txBody>
      </p:sp>
    </p:spTree>
    <p:extLst>
      <p:ext uri="{BB962C8B-B14F-4D97-AF65-F5344CB8AC3E}">
        <p14:creationId xmlns:p14="http://schemas.microsoft.com/office/powerpoint/2010/main" val="153791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908175" y="3257550"/>
            <a:ext cx="1679575" cy="48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vi-VN" altLang="ja-JP">
                <a:latin typeface="Times New Roman" charset="0"/>
                <a:ea typeface="MS Mincho" charset="0"/>
                <a:cs typeface="MS Mincho" charset="0"/>
              </a:rPr>
              <a:t>Tín hiệu thu</a:t>
            </a:r>
            <a:endParaRPr lang="vi-VN"/>
          </a:p>
        </p:txBody>
      </p:sp>
      <p:sp>
        <p:nvSpPr>
          <p:cNvPr id="5" name="Text Box 7"/>
          <p:cNvSpPr txBox="1">
            <a:spLocks noChangeArrowheads="1"/>
          </p:cNvSpPr>
          <p:nvPr/>
        </p:nvSpPr>
        <p:spPr bwMode="auto">
          <a:xfrm>
            <a:off x="1938338" y="2289175"/>
            <a:ext cx="15573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a:r>
              <a:rPr lang="vi-VN" altLang="ja-JP">
                <a:latin typeface="Times New Roman" charset="0"/>
                <a:ea typeface="MS Mincho" charset="0"/>
                <a:cs typeface="MS Mincho" charset="0"/>
              </a:rPr>
              <a:t>Tín hiệu phát</a:t>
            </a:r>
            <a:endParaRPr lang="vi-VN">
              <a:latin typeface="Times New Roman" charset="0"/>
              <a:ea typeface="MS Mincho" charset="0"/>
              <a:cs typeface="MS Mincho" charset="0"/>
            </a:endParaRPr>
          </a:p>
        </p:txBody>
      </p:sp>
      <p:sp>
        <p:nvSpPr>
          <p:cNvPr id="6" name="Text Box 8"/>
          <p:cNvSpPr txBox="1">
            <a:spLocks noChangeArrowheads="1"/>
          </p:cNvSpPr>
          <p:nvPr/>
        </p:nvSpPr>
        <p:spPr bwMode="auto">
          <a:xfrm>
            <a:off x="1938338" y="1447800"/>
            <a:ext cx="15573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a:r>
              <a:rPr lang="vi-VN" altLang="ja-JP" dirty="0">
                <a:latin typeface="Times New Roman" charset="0"/>
                <a:ea typeface="MS Mincho" charset="0"/>
                <a:cs typeface="MS Mincho" charset="0"/>
              </a:rPr>
              <a:t>Thông tin phát</a:t>
            </a:r>
            <a:endParaRPr lang="vi-VN" dirty="0">
              <a:latin typeface="Times New Roman" charset="0"/>
              <a:ea typeface="MS Mincho" charset="0"/>
              <a:cs typeface="MS Mincho" charset="0"/>
            </a:endParaRPr>
          </a:p>
        </p:txBody>
      </p:sp>
      <p:sp>
        <p:nvSpPr>
          <p:cNvPr id="7" name="Text Box 9"/>
          <p:cNvSpPr txBox="1">
            <a:spLocks noChangeArrowheads="1"/>
          </p:cNvSpPr>
          <p:nvPr/>
        </p:nvSpPr>
        <p:spPr bwMode="auto">
          <a:xfrm>
            <a:off x="4648200" y="5318125"/>
            <a:ext cx="11477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vi-VN" altLang="ja-JP">
                <a:solidFill>
                  <a:srgbClr val="FF0000"/>
                </a:solidFill>
                <a:latin typeface="Times New Roman" charset="0"/>
                <a:ea typeface="MS Mincho" charset="0"/>
                <a:cs typeface="MS Mincho" charset="0"/>
              </a:rPr>
              <a:t>Lỗi bit</a:t>
            </a:r>
            <a:endParaRPr lang="vi-VN">
              <a:solidFill>
                <a:srgbClr val="FF0000"/>
              </a:solidFill>
            </a:endParaRPr>
          </a:p>
        </p:txBody>
      </p:sp>
      <p:sp>
        <p:nvSpPr>
          <p:cNvPr id="8" name="Text Box 10"/>
          <p:cNvSpPr txBox="1">
            <a:spLocks noChangeArrowheads="1"/>
          </p:cNvSpPr>
          <p:nvPr/>
        </p:nvSpPr>
        <p:spPr bwMode="auto">
          <a:xfrm>
            <a:off x="2051050" y="4722813"/>
            <a:ext cx="5040313"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vi-VN" altLang="ja-JP">
                <a:latin typeface="Times New Roman" charset="0"/>
                <a:ea typeface="MS Mincho" charset="0"/>
                <a:cs typeface="MS Mincho" charset="0"/>
              </a:rPr>
              <a:t> Thông tin  thu   </a:t>
            </a:r>
            <a:r>
              <a:rPr lang="vi-VN" altLang="ja-JP" b="1">
                <a:latin typeface="Times New Roman" charset="0"/>
                <a:ea typeface="MS Mincho" charset="0"/>
                <a:cs typeface="MS Mincho" charset="0"/>
              </a:rPr>
              <a:t>0      1       0       1       1      0</a:t>
            </a:r>
            <a:endParaRPr lang="vi-VN"/>
          </a:p>
        </p:txBody>
      </p:sp>
      <p:sp>
        <p:nvSpPr>
          <p:cNvPr id="13" name="Text Box 17"/>
          <p:cNvSpPr txBox="1">
            <a:spLocks noChangeArrowheads="1"/>
          </p:cNvSpPr>
          <p:nvPr/>
        </p:nvSpPr>
        <p:spPr bwMode="auto">
          <a:xfrm>
            <a:off x="3419475" y="1477963"/>
            <a:ext cx="3097213"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a:r>
              <a:rPr lang="vi-VN" altLang="ja-JP" b="1" dirty="0">
                <a:latin typeface="Times New Roman" charset="0"/>
                <a:ea typeface="MS Mincho" charset="0"/>
                <a:cs typeface="MS Mincho" charset="0"/>
              </a:rPr>
              <a:t> 0      1       0       0       1       0</a:t>
            </a:r>
            <a:endParaRPr lang="vi-VN" b="1" dirty="0">
              <a:latin typeface="Times New Roman" charset="0"/>
              <a:ea typeface="MS Mincho" charset="0"/>
              <a:cs typeface="MS Mincho" charset="0"/>
            </a:endParaRPr>
          </a:p>
        </p:txBody>
      </p:sp>
      <p:sp>
        <p:nvSpPr>
          <p:cNvPr id="14" name="Line 18"/>
          <p:cNvSpPr>
            <a:spLocks noChangeShapeType="1"/>
          </p:cNvSpPr>
          <p:nvPr/>
        </p:nvSpPr>
        <p:spPr bwMode="auto">
          <a:xfrm flipV="1">
            <a:off x="3495675" y="2454275"/>
            <a:ext cx="3441700" cy="12700"/>
          </a:xfrm>
          <a:prstGeom prst="line">
            <a:avLst/>
          </a:prstGeom>
          <a:noFill/>
          <a:ln w="19050">
            <a:solidFill>
              <a:srgbClr val="0000FF"/>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0" name="Line 24"/>
          <p:cNvSpPr>
            <a:spLocks noChangeShapeType="1"/>
          </p:cNvSpPr>
          <p:nvPr/>
        </p:nvSpPr>
        <p:spPr bwMode="auto">
          <a:xfrm flipV="1">
            <a:off x="3986213" y="2100263"/>
            <a:ext cx="0" cy="639762"/>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 name="Line 25"/>
          <p:cNvSpPr>
            <a:spLocks noChangeShapeType="1"/>
          </p:cNvSpPr>
          <p:nvPr/>
        </p:nvSpPr>
        <p:spPr bwMode="auto">
          <a:xfrm>
            <a:off x="3986213" y="2100263"/>
            <a:ext cx="492125"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28"/>
          <p:cNvSpPr>
            <a:spLocks noChangeShapeType="1"/>
          </p:cNvSpPr>
          <p:nvPr/>
        </p:nvSpPr>
        <p:spPr bwMode="auto">
          <a:xfrm>
            <a:off x="5462588" y="2100263"/>
            <a:ext cx="490537"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30"/>
          <p:cNvSpPr>
            <a:spLocks noChangeShapeType="1"/>
          </p:cNvSpPr>
          <p:nvPr/>
        </p:nvSpPr>
        <p:spPr bwMode="auto">
          <a:xfrm flipV="1">
            <a:off x="4478338" y="2100263"/>
            <a:ext cx="0" cy="639762"/>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31"/>
          <p:cNvSpPr>
            <a:spLocks noChangeShapeType="1"/>
          </p:cNvSpPr>
          <p:nvPr/>
        </p:nvSpPr>
        <p:spPr bwMode="auto">
          <a:xfrm flipV="1">
            <a:off x="5462588" y="2100263"/>
            <a:ext cx="0" cy="639762"/>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 name="Line 32"/>
          <p:cNvSpPr>
            <a:spLocks noChangeShapeType="1"/>
          </p:cNvSpPr>
          <p:nvPr/>
        </p:nvSpPr>
        <p:spPr bwMode="auto">
          <a:xfrm flipV="1">
            <a:off x="5953125" y="2100263"/>
            <a:ext cx="0" cy="639762"/>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 name="Line 62"/>
          <p:cNvSpPr>
            <a:spLocks noChangeShapeType="1"/>
          </p:cNvSpPr>
          <p:nvPr/>
        </p:nvSpPr>
        <p:spPr bwMode="auto">
          <a:xfrm flipV="1">
            <a:off x="3495675" y="3462338"/>
            <a:ext cx="3441700" cy="11112"/>
          </a:xfrm>
          <a:prstGeom prst="line">
            <a:avLst/>
          </a:prstGeom>
          <a:noFill/>
          <a:ln w="19050">
            <a:solidFill>
              <a:srgbClr val="0000FF"/>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59" name="Freeform 63"/>
          <p:cNvSpPr>
            <a:spLocks/>
          </p:cNvSpPr>
          <p:nvPr/>
        </p:nvSpPr>
        <p:spPr bwMode="auto">
          <a:xfrm>
            <a:off x="3497263" y="3189288"/>
            <a:ext cx="3025775" cy="585787"/>
          </a:xfrm>
          <a:custGeom>
            <a:avLst/>
            <a:gdLst>
              <a:gd name="T0" fmla="*/ 105 w 3543"/>
              <a:gd name="T1" fmla="*/ 647 h 924"/>
              <a:gd name="T2" fmla="*/ 195 w 3543"/>
              <a:gd name="T3" fmla="*/ 782 h 924"/>
              <a:gd name="T4" fmla="*/ 330 w 3543"/>
              <a:gd name="T5" fmla="*/ 737 h 924"/>
              <a:gd name="T6" fmla="*/ 420 w 3543"/>
              <a:gd name="T7" fmla="*/ 842 h 924"/>
              <a:gd name="T8" fmla="*/ 585 w 3543"/>
              <a:gd name="T9" fmla="*/ 422 h 924"/>
              <a:gd name="T10" fmla="*/ 705 w 3543"/>
              <a:gd name="T11" fmla="*/ 137 h 924"/>
              <a:gd name="T12" fmla="*/ 855 w 3543"/>
              <a:gd name="T13" fmla="*/ 77 h 924"/>
              <a:gd name="T14" fmla="*/ 945 w 3543"/>
              <a:gd name="T15" fmla="*/ 137 h 924"/>
              <a:gd name="T16" fmla="*/ 1005 w 3543"/>
              <a:gd name="T17" fmla="*/ 212 h 924"/>
              <a:gd name="T18" fmla="*/ 1110 w 3543"/>
              <a:gd name="T19" fmla="*/ 452 h 924"/>
              <a:gd name="T20" fmla="*/ 1260 w 3543"/>
              <a:gd name="T21" fmla="*/ 512 h 924"/>
              <a:gd name="T22" fmla="*/ 1305 w 3543"/>
              <a:gd name="T23" fmla="*/ 707 h 924"/>
              <a:gd name="T24" fmla="*/ 1395 w 3543"/>
              <a:gd name="T25" fmla="*/ 797 h 924"/>
              <a:gd name="T26" fmla="*/ 1470 w 3543"/>
              <a:gd name="T27" fmla="*/ 737 h 924"/>
              <a:gd name="T28" fmla="*/ 1605 w 3543"/>
              <a:gd name="T29" fmla="*/ 812 h 924"/>
              <a:gd name="T30" fmla="*/ 1695 w 3543"/>
              <a:gd name="T31" fmla="*/ 812 h 924"/>
              <a:gd name="T32" fmla="*/ 1800 w 3543"/>
              <a:gd name="T33" fmla="*/ 797 h 924"/>
              <a:gd name="T34" fmla="*/ 1965 w 3543"/>
              <a:gd name="T35" fmla="*/ 812 h 924"/>
              <a:gd name="T36" fmla="*/ 2025 w 3543"/>
              <a:gd name="T37" fmla="*/ 572 h 924"/>
              <a:gd name="T38" fmla="*/ 1980 w 3543"/>
              <a:gd name="T39" fmla="*/ 512 h 924"/>
              <a:gd name="T40" fmla="*/ 2010 w 3543"/>
              <a:gd name="T41" fmla="*/ 587 h 924"/>
              <a:gd name="T42" fmla="*/ 2055 w 3543"/>
              <a:gd name="T43" fmla="*/ 617 h 924"/>
              <a:gd name="T44" fmla="*/ 2010 w 3543"/>
              <a:gd name="T45" fmla="*/ 542 h 924"/>
              <a:gd name="T46" fmla="*/ 2010 w 3543"/>
              <a:gd name="T47" fmla="*/ 257 h 924"/>
              <a:gd name="T48" fmla="*/ 2115 w 3543"/>
              <a:gd name="T49" fmla="*/ 752 h 924"/>
              <a:gd name="T50" fmla="*/ 2265 w 3543"/>
              <a:gd name="T51" fmla="*/ 452 h 924"/>
              <a:gd name="T52" fmla="*/ 2370 w 3543"/>
              <a:gd name="T53" fmla="*/ 392 h 924"/>
              <a:gd name="T54" fmla="*/ 2490 w 3543"/>
              <a:gd name="T55" fmla="*/ 242 h 924"/>
              <a:gd name="T56" fmla="*/ 2595 w 3543"/>
              <a:gd name="T57" fmla="*/ 17 h 924"/>
              <a:gd name="T58" fmla="*/ 2715 w 3543"/>
              <a:gd name="T59" fmla="*/ 77 h 924"/>
              <a:gd name="T60" fmla="*/ 2760 w 3543"/>
              <a:gd name="T61" fmla="*/ 122 h 924"/>
              <a:gd name="T62" fmla="*/ 2805 w 3543"/>
              <a:gd name="T63" fmla="*/ 77 h 924"/>
              <a:gd name="T64" fmla="*/ 2850 w 3543"/>
              <a:gd name="T65" fmla="*/ 62 h 924"/>
              <a:gd name="T66" fmla="*/ 2880 w 3543"/>
              <a:gd name="T67" fmla="*/ 452 h 924"/>
              <a:gd name="T68" fmla="*/ 2880 w 3543"/>
              <a:gd name="T69" fmla="*/ 737 h 924"/>
              <a:gd name="T70" fmla="*/ 2925 w 3543"/>
              <a:gd name="T71" fmla="*/ 497 h 924"/>
              <a:gd name="T72" fmla="*/ 2985 w 3543"/>
              <a:gd name="T73" fmla="*/ 572 h 924"/>
              <a:gd name="T74" fmla="*/ 3000 w 3543"/>
              <a:gd name="T75" fmla="*/ 782 h 924"/>
              <a:gd name="T76" fmla="*/ 3105 w 3543"/>
              <a:gd name="T77" fmla="*/ 812 h 924"/>
              <a:gd name="T78" fmla="*/ 3195 w 3543"/>
              <a:gd name="T79" fmla="*/ 917 h 924"/>
              <a:gd name="T80" fmla="*/ 3375 w 3543"/>
              <a:gd name="T81" fmla="*/ 857 h 924"/>
              <a:gd name="T82" fmla="*/ 3420 w 3543"/>
              <a:gd name="T83" fmla="*/ 917 h 924"/>
              <a:gd name="T84" fmla="*/ 3480 w 3543"/>
              <a:gd name="T85" fmla="*/ 497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3" h="924">
                <a:moveTo>
                  <a:pt x="0" y="467"/>
                </a:moveTo>
                <a:cubicBezTo>
                  <a:pt x="15" y="472"/>
                  <a:pt x="34" y="471"/>
                  <a:pt x="45" y="482"/>
                </a:cubicBezTo>
                <a:cubicBezTo>
                  <a:pt x="87" y="524"/>
                  <a:pt x="84" y="597"/>
                  <a:pt x="105" y="647"/>
                </a:cubicBezTo>
                <a:cubicBezTo>
                  <a:pt x="112" y="664"/>
                  <a:pt x="125" y="677"/>
                  <a:pt x="135" y="692"/>
                </a:cubicBezTo>
                <a:cubicBezTo>
                  <a:pt x="140" y="677"/>
                  <a:pt x="139" y="636"/>
                  <a:pt x="150" y="647"/>
                </a:cubicBezTo>
                <a:cubicBezTo>
                  <a:pt x="184" y="681"/>
                  <a:pt x="180" y="737"/>
                  <a:pt x="195" y="782"/>
                </a:cubicBezTo>
                <a:cubicBezTo>
                  <a:pt x="201" y="799"/>
                  <a:pt x="225" y="802"/>
                  <a:pt x="240" y="812"/>
                </a:cubicBezTo>
                <a:cubicBezTo>
                  <a:pt x="255" y="802"/>
                  <a:pt x="271" y="794"/>
                  <a:pt x="285" y="782"/>
                </a:cubicBezTo>
                <a:cubicBezTo>
                  <a:pt x="301" y="768"/>
                  <a:pt x="309" y="732"/>
                  <a:pt x="330" y="737"/>
                </a:cubicBezTo>
                <a:cubicBezTo>
                  <a:pt x="350" y="742"/>
                  <a:pt x="340" y="777"/>
                  <a:pt x="345" y="797"/>
                </a:cubicBezTo>
                <a:cubicBezTo>
                  <a:pt x="365" y="792"/>
                  <a:pt x="387" y="771"/>
                  <a:pt x="405" y="782"/>
                </a:cubicBezTo>
                <a:cubicBezTo>
                  <a:pt x="423" y="793"/>
                  <a:pt x="402" y="833"/>
                  <a:pt x="420" y="842"/>
                </a:cubicBezTo>
                <a:cubicBezTo>
                  <a:pt x="434" y="849"/>
                  <a:pt x="428" y="811"/>
                  <a:pt x="435" y="797"/>
                </a:cubicBezTo>
                <a:cubicBezTo>
                  <a:pt x="443" y="781"/>
                  <a:pt x="455" y="767"/>
                  <a:pt x="465" y="752"/>
                </a:cubicBezTo>
                <a:cubicBezTo>
                  <a:pt x="497" y="625"/>
                  <a:pt x="512" y="532"/>
                  <a:pt x="585" y="422"/>
                </a:cubicBezTo>
                <a:cubicBezTo>
                  <a:pt x="589" y="396"/>
                  <a:pt x="595" y="308"/>
                  <a:pt x="615" y="272"/>
                </a:cubicBezTo>
                <a:cubicBezTo>
                  <a:pt x="633" y="240"/>
                  <a:pt x="655" y="212"/>
                  <a:pt x="675" y="182"/>
                </a:cubicBezTo>
                <a:cubicBezTo>
                  <a:pt x="685" y="167"/>
                  <a:pt x="705" y="137"/>
                  <a:pt x="705" y="137"/>
                </a:cubicBezTo>
                <a:cubicBezTo>
                  <a:pt x="735" y="142"/>
                  <a:pt x="766" y="160"/>
                  <a:pt x="795" y="152"/>
                </a:cubicBezTo>
                <a:cubicBezTo>
                  <a:pt x="810" y="148"/>
                  <a:pt x="800" y="119"/>
                  <a:pt x="810" y="107"/>
                </a:cubicBezTo>
                <a:cubicBezTo>
                  <a:pt x="821" y="93"/>
                  <a:pt x="840" y="87"/>
                  <a:pt x="855" y="77"/>
                </a:cubicBezTo>
                <a:cubicBezTo>
                  <a:pt x="860" y="92"/>
                  <a:pt x="854" y="122"/>
                  <a:pt x="870" y="122"/>
                </a:cubicBezTo>
                <a:cubicBezTo>
                  <a:pt x="928" y="122"/>
                  <a:pt x="877" y="9"/>
                  <a:pt x="915" y="122"/>
                </a:cubicBezTo>
                <a:cubicBezTo>
                  <a:pt x="956" y="0"/>
                  <a:pt x="901" y="137"/>
                  <a:pt x="945" y="137"/>
                </a:cubicBezTo>
                <a:cubicBezTo>
                  <a:pt x="966" y="137"/>
                  <a:pt x="955" y="97"/>
                  <a:pt x="960" y="77"/>
                </a:cubicBezTo>
                <a:cubicBezTo>
                  <a:pt x="970" y="102"/>
                  <a:pt x="981" y="126"/>
                  <a:pt x="990" y="152"/>
                </a:cubicBezTo>
                <a:cubicBezTo>
                  <a:pt x="997" y="172"/>
                  <a:pt x="994" y="195"/>
                  <a:pt x="1005" y="212"/>
                </a:cubicBezTo>
                <a:cubicBezTo>
                  <a:pt x="1015" y="227"/>
                  <a:pt x="1035" y="232"/>
                  <a:pt x="1050" y="242"/>
                </a:cubicBezTo>
                <a:cubicBezTo>
                  <a:pt x="1073" y="312"/>
                  <a:pt x="1131" y="350"/>
                  <a:pt x="1155" y="422"/>
                </a:cubicBezTo>
                <a:cubicBezTo>
                  <a:pt x="1140" y="432"/>
                  <a:pt x="1116" y="435"/>
                  <a:pt x="1110" y="452"/>
                </a:cubicBezTo>
                <a:cubicBezTo>
                  <a:pt x="1079" y="544"/>
                  <a:pt x="1143" y="506"/>
                  <a:pt x="1170" y="497"/>
                </a:cubicBezTo>
                <a:cubicBezTo>
                  <a:pt x="1238" y="599"/>
                  <a:pt x="1168" y="520"/>
                  <a:pt x="1215" y="497"/>
                </a:cubicBezTo>
                <a:cubicBezTo>
                  <a:pt x="1229" y="490"/>
                  <a:pt x="1245" y="507"/>
                  <a:pt x="1260" y="512"/>
                </a:cubicBezTo>
                <a:cubicBezTo>
                  <a:pt x="1305" y="572"/>
                  <a:pt x="1319" y="605"/>
                  <a:pt x="1335" y="677"/>
                </a:cubicBezTo>
                <a:cubicBezTo>
                  <a:pt x="1341" y="702"/>
                  <a:pt x="1368" y="734"/>
                  <a:pt x="1350" y="752"/>
                </a:cubicBezTo>
                <a:cubicBezTo>
                  <a:pt x="1335" y="767"/>
                  <a:pt x="1320" y="722"/>
                  <a:pt x="1305" y="707"/>
                </a:cubicBezTo>
                <a:cubicBezTo>
                  <a:pt x="1345" y="827"/>
                  <a:pt x="1295" y="707"/>
                  <a:pt x="1335" y="707"/>
                </a:cubicBezTo>
                <a:cubicBezTo>
                  <a:pt x="1356" y="707"/>
                  <a:pt x="1365" y="737"/>
                  <a:pt x="1380" y="752"/>
                </a:cubicBezTo>
                <a:cubicBezTo>
                  <a:pt x="1385" y="767"/>
                  <a:pt x="1380" y="802"/>
                  <a:pt x="1395" y="797"/>
                </a:cubicBezTo>
                <a:cubicBezTo>
                  <a:pt x="1416" y="790"/>
                  <a:pt x="1414" y="756"/>
                  <a:pt x="1425" y="737"/>
                </a:cubicBezTo>
                <a:cubicBezTo>
                  <a:pt x="1434" y="721"/>
                  <a:pt x="1445" y="707"/>
                  <a:pt x="1455" y="692"/>
                </a:cubicBezTo>
                <a:cubicBezTo>
                  <a:pt x="1460" y="707"/>
                  <a:pt x="1466" y="722"/>
                  <a:pt x="1470" y="737"/>
                </a:cubicBezTo>
                <a:cubicBezTo>
                  <a:pt x="1491" y="820"/>
                  <a:pt x="1475" y="841"/>
                  <a:pt x="1500" y="767"/>
                </a:cubicBezTo>
                <a:cubicBezTo>
                  <a:pt x="1505" y="792"/>
                  <a:pt x="1492" y="832"/>
                  <a:pt x="1515" y="842"/>
                </a:cubicBezTo>
                <a:cubicBezTo>
                  <a:pt x="1544" y="854"/>
                  <a:pt x="1605" y="812"/>
                  <a:pt x="1605" y="812"/>
                </a:cubicBezTo>
                <a:cubicBezTo>
                  <a:pt x="1615" y="827"/>
                  <a:pt x="1617" y="857"/>
                  <a:pt x="1635" y="857"/>
                </a:cubicBezTo>
                <a:cubicBezTo>
                  <a:pt x="1693" y="857"/>
                  <a:pt x="1642" y="744"/>
                  <a:pt x="1680" y="857"/>
                </a:cubicBezTo>
                <a:cubicBezTo>
                  <a:pt x="1685" y="842"/>
                  <a:pt x="1679" y="812"/>
                  <a:pt x="1695" y="812"/>
                </a:cubicBezTo>
                <a:cubicBezTo>
                  <a:pt x="1713" y="812"/>
                  <a:pt x="1707" y="857"/>
                  <a:pt x="1725" y="857"/>
                </a:cubicBezTo>
                <a:cubicBezTo>
                  <a:pt x="1743" y="857"/>
                  <a:pt x="1741" y="823"/>
                  <a:pt x="1755" y="812"/>
                </a:cubicBezTo>
                <a:cubicBezTo>
                  <a:pt x="1767" y="802"/>
                  <a:pt x="1785" y="803"/>
                  <a:pt x="1800" y="797"/>
                </a:cubicBezTo>
                <a:cubicBezTo>
                  <a:pt x="1821" y="788"/>
                  <a:pt x="1840" y="777"/>
                  <a:pt x="1860" y="767"/>
                </a:cubicBezTo>
                <a:cubicBezTo>
                  <a:pt x="1875" y="772"/>
                  <a:pt x="1890" y="776"/>
                  <a:pt x="1905" y="782"/>
                </a:cubicBezTo>
                <a:cubicBezTo>
                  <a:pt x="1926" y="791"/>
                  <a:pt x="1943" y="816"/>
                  <a:pt x="1965" y="812"/>
                </a:cubicBezTo>
                <a:cubicBezTo>
                  <a:pt x="1981" y="809"/>
                  <a:pt x="1969" y="778"/>
                  <a:pt x="1980" y="767"/>
                </a:cubicBezTo>
                <a:cubicBezTo>
                  <a:pt x="1991" y="756"/>
                  <a:pt x="2010" y="757"/>
                  <a:pt x="2025" y="752"/>
                </a:cubicBezTo>
                <a:cubicBezTo>
                  <a:pt x="2059" y="617"/>
                  <a:pt x="2025" y="783"/>
                  <a:pt x="2025" y="572"/>
                </a:cubicBezTo>
                <a:cubicBezTo>
                  <a:pt x="2025" y="512"/>
                  <a:pt x="2035" y="452"/>
                  <a:pt x="2040" y="392"/>
                </a:cubicBezTo>
                <a:cubicBezTo>
                  <a:pt x="2049" y="438"/>
                  <a:pt x="2100" y="729"/>
                  <a:pt x="1995" y="572"/>
                </a:cubicBezTo>
                <a:cubicBezTo>
                  <a:pt x="1990" y="552"/>
                  <a:pt x="1983" y="492"/>
                  <a:pt x="1980" y="512"/>
                </a:cubicBezTo>
                <a:cubicBezTo>
                  <a:pt x="1967" y="596"/>
                  <a:pt x="1965" y="852"/>
                  <a:pt x="1965" y="767"/>
                </a:cubicBezTo>
                <a:cubicBezTo>
                  <a:pt x="1965" y="637"/>
                  <a:pt x="1975" y="507"/>
                  <a:pt x="1980" y="377"/>
                </a:cubicBezTo>
                <a:cubicBezTo>
                  <a:pt x="1997" y="446"/>
                  <a:pt x="1988" y="520"/>
                  <a:pt x="2010" y="587"/>
                </a:cubicBezTo>
                <a:cubicBezTo>
                  <a:pt x="2017" y="607"/>
                  <a:pt x="2021" y="547"/>
                  <a:pt x="2025" y="527"/>
                </a:cubicBezTo>
                <a:cubicBezTo>
                  <a:pt x="2031" y="502"/>
                  <a:pt x="2035" y="477"/>
                  <a:pt x="2040" y="452"/>
                </a:cubicBezTo>
                <a:cubicBezTo>
                  <a:pt x="2045" y="507"/>
                  <a:pt x="2055" y="562"/>
                  <a:pt x="2055" y="617"/>
                </a:cubicBezTo>
                <a:cubicBezTo>
                  <a:pt x="2055" y="633"/>
                  <a:pt x="2041" y="588"/>
                  <a:pt x="2040" y="572"/>
                </a:cubicBezTo>
                <a:cubicBezTo>
                  <a:pt x="2031" y="467"/>
                  <a:pt x="2030" y="362"/>
                  <a:pt x="2025" y="257"/>
                </a:cubicBezTo>
                <a:cubicBezTo>
                  <a:pt x="2020" y="352"/>
                  <a:pt x="2019" y="447"/>
                  <a:pt x="2010" y="542"/>
                </a:cubicBezTo>
                <a:cubicBezTo>
                  <a:pt x="2009" y="558"/>
                  <a:pt x="2008" y="596"/>
                  <a:pt x="1995" y="587"/>
                </a:cubicBezTo>
                <a:cubicBezTo>
                  <a:pt x="1973" y="572"/>
                  <a:pt x="1975" y="537"/>
                  <a:pt x="1965" y="512"/>
                </a:cubicBezTo>
                <a:cubicBezTo>
                  <a:pt x="1986" y="427"/>
                  <a:pt x="1982" y="340"/>
                  <a:pt x="2010" y="257"/>
                </a:cubicBezTo>
                <a:cubicBezTo>
                  <a:pt x="2020" y="277"/>
                  <a:pt x="2034" y="296"/>
                  <a:pt x="2040" y="317"/>
                </a:cubicBezTo>
                <a:cubicBezTo>
                  <a:pt x="2065" y="401"/>
                  <a:pt x="2043" y="455"/>
                  <a:pt x="2070" y="347"/>
                </a:cubicBezTo>
                <a:cubicBezTo>
                  <a:pt x="2092" y="482"/>
                  <a:pt x="2082" y="619"/>
                  <a:pt x="2115" y="752"/>
                </a:cubicBezTo>
                <a:cubicBezTo>
                  <a:pt x="2141" y="595"/>
                  <a:pt x="2105" y="723"/>
                  <a:pt x="2190" y="587"/>
                </a:cubicBezTo>
                <a:cubicBezTo>
                  <a:pt x="2198" y="574"/>
                  <a:pt x="2197" y="556"/>
                  <a:pt x="2205" y="542"/>
                </a:cubicBezTo>
                <a:cubicBezTo>
                  <a:pt x="2223" y="510"/>
                  <a:pt x="2265" y="452"/>
                  <a:pt x="2265" y="452"/>
                </a:cubicBezTo>
                <a:cubicBezTo>
                  <a:pt x="2280" y="462"/>
                  <a:pt x="2293" y="486"/>
                  <a:pt x="2310" y="482"/>
                </a:cubicBezTo>
                <a:cubicBezTo>
                  <a:pt x="2325" y="478"/>
                  <a:pt x="2316" y="450"/>
                  <a:pt x="2325" y="437"/>
                </a:cubicBezTo>
                <a:cubicBezTo>
                  <a:pt x="2337" y="419"/>
                  <a:pt x="2358" y="409"/>
                  <a:pt x="2370" y="392"/>
                </a:cubicBezTo>
                <a:cubicBezTo>
                  <a:pt x="2445" y="287"/>
                  <a:pt x="2366" y="375"/>
                  <a:pt x="2415" y="287"/>
                </a:cubicBezTo>
                <a:cubicBezTo>
                  <a:pt x="2433" y="255"/>
                  <a:pt x="2475" y="197"/>
                  <a:pt x="2475" y="197"/>
                </a:cubicBezTo>
                <a:cubicBezTo>
                  <a:pt x="2480" y="212"/>
                  <a:pt x="2474" y="242"/>
                  <a:pt x="2490" y="242"/>
                </a:cubicBezTo>
                <a:cubicBezTo>
                  <a:pt x="2506" y="242"/>
                  <a:pt x="2502" y="212"/>
                  <a:pt x="2505" y="197"/>
                </a:cubicBezTo>
                <a:cubicBezTo>
                  <a:pt x="2520" y="130"/>
                  <a:pt x="2528" y="67"/>
                  <a:pt x="2550" y="2"/>
                </a:cubicBezTo>
                <a:cubicBezTo>
                  <a:pt x="2565" y="7"/>
                  <a:pt x="2583" y="7"/>
                  <a:pt x="2595" y="17"/>
                </a:cubicBezTo>
                <a:cubicBezTo>
                  <a:pt x="2692" y="95"/>
                  <a:pt x="2557" y="39"/>
                  <a:pt x="2670" y="77"/>
                </a:cubicBezTo>
                <a:cubicBezTo>
                  <a:pt x="2680" y="92"/>
                  <a:pt x="2682" y="122"/>
                  <a:pt x="2700" y="122"/>
                </a:cubicBezTo>
                <a:cubicBezTo>
                  <a:pt x="2716" y="122"/>
                  <a:pt x="2699" y="77"/>
                  <a:pt x="2715" y="77"/>
                </a:cubicBezTo>
                <a:cubicBezTo>
                  <a:pt x="2731" y="77"/>
                  <a:pt x="2725" y="107"/>
                  <a:pt x="2730" y="122"/>
                </a:cubicBezTo>
                <a:cubicBezTo>
                  <a:pt x="2735" y="107"/>
                  <a:pt x="2729" y="77"/>
                  <a:pt x="2745" y="77"/>
                </a:cubicBezTo>
                <a:cubicBezTo>
                  <a:pt x="2761" y="77"/>
                  <a:pt x="2746" y="129"/>
                  <a:pt x="2760" y="122"/>
                </a:cubicBezTo>
                <a:cubicBezTo>
                  <a:pt x="2778" y="113"/>
                  <a:pt x="2770" y="82"/>
                  <a:pt x="2775" y="62"/>
                </a:cubicBezTo>
                <a:cubicBezTo>
                  <a:pt x="2780" y="87"/>
                  <a:pt x="2767" y="126"/>
                  <a:pt x="2790" y="137"/>
                </a:cubicBezTo>
                <a:cubicBezTo>
                  <a:pt x="2808" y="146"/>
                  <a:pt x="2799" y="97"/>
                  <a:pt x="2805" y="77"/>
                </a:cubicBezTo>
                <a:cubicBezTo>
                  <a:pt x="2809" y="62"/>
                  <a:pt x="2815" y="47"/>
                  <a:pt x="2820" y="32"/>
                </a:cubicBezTo>
                <a:cubicBezTo>
                  <a:pt x="2825" y="67"/>
                  <a:pt x="2810" y="112"/>
                  <a:pt x="2835" y="137"/>
                </a:cubicBezTo>
                <a:cubicBezTo>
                  <a:pt x="2853" y="155"/>
                  <a:pt x="2827" y="51"/>
                  <a:pt x="2850" y="62"/>
                </a:cubicBezTo>
                <a:cubicBezTo>
                  <a:pt x="2877" y="76"/>
                  <a:pt x="2855" y="123"/>
                  <a:pt x="2865" y="152"/>
                </a:cubicBezTo>
                <a:cubicBezTo>
                  <a:pt x="2871" y="169"/>
                  <a:pt x="2885" y="182"/>
                  <a:pt x="2895" y="197"/>
                </a:cubicBezTo>
                <a:cubicBezTo>
                  <a:pt x="2890" y="282"/>
                  <a:pt x="2887" y="367"/>
                  <a:pt x="2880" y="452"/>
                </a:cubicBezTo>
                <a:cubicBezTo>
                  <a:pt x="2868" y="602"/>
                  <a:pt x="2876" y="604"/>
                  <a:pt x="2850" y="527"/>
                </a:cubicBezTo>
                <a:cubicBezTo>
                  <a:pt x="2855" y="572"/>
                  <a:pt x="2859" y="617"/>
                  <a:pt x="2865" y="662"/>
                </a:cubicBezTo>
                <a:cubicBezTo>
                  <a:pt x="2869" y="687"/>
                  <a:pt x="2862" y="719"/>
                  <a:pt x="2880" y="737"/>
                </a:cubicBezTo>
                <a:cubicBezTo>
                  <a:pt x="2891" y="748"/>
                  <a:pt x="2890" y="707"/>
                  <a:pt x="2895" y="692"/>
                </a:cubicBezTo>
                <a:cubicBezTo>
                  <a:pt x="2900" y="642"/>
                  <a:pt x="2902" y="592"/>
                  <a:pt x="2910" y="542"/>
                </a:cubicBezTo>
                <a:cubicBezTo>
                  <a:pt x="2912" y="526"/>
                  <a:pt x="2917" y="483"/>
                  <a:pt x="2925" y="497"/>
                </a:cubicBezTo>
                <a:cubicBezTo>
                  <a:pt x="2946" y="532"/>
                  <a:pt x="2955" y="617"/>
                  <a:pt x="2955" y="617"/>
                </a:cubicBezTo>
                <a:cubicBezTo>
                  <a:pt x="2960" y="552"/>
                  <a:pt x="2934" y="476"/>
                  <a:pt x="2970" y="422"/>
                </a:cubicBezTo>
                <a:cubicBezTo>
                  <a:pt x="2998" y="380"/>
                  <a:pt x="2985" y="522"/>
                  <a:pt x="2985" y="572"/>
                </a:cubicBezTo>
                <a:cubicBezTo>
                  <a:pt x="2985" y="674"/>
                  <a:pt x="2975" y="701"/>
                  <a:pt x="2955" y="782"/>
                </a:cubicBezTo>
                <a:cubicBezTo>
                  <a:pt x="2960" y="797"/>
                  <a:pt x="2954" y="827"/>
                  <a:pt x="2970" y="827"/>
                </a:cubicBezTo>
                <a:cubicBezTo>
                  <a:pt x="2988" y="827"/>
                  <a:pt x="2989" y="768"/>
                  <a:pt x="3000" y="782"/>
                </a:cubicBezTo>
                <a:cubicBezTo>
                  <a:pt x="3021" y="810"/>
                  <a:pt x="3010" y="852"/>
                  <a:pt x="3015" y="887"/>
                </a:cubicBezTo>
                <a:cubicBezTo>
                  <a:pt x="3059" y="754"/>
                  <a:pt x="2989" y="922"/>
                  <a:pt x="3075" y="887"/>
                </a:cubicBezTo>
                <a:cubicBezTo>
                  <a:pt x="3100" y="877"/>
                  <a:pt x="3095" y="837"/>
                  <a:pt x="3105" y="812"/>
                </a:cubicBezTo>
                <a:cubicBezTo>
                  <a:pt x="3115" y="832"/>
                  <a:pt x="3116" y="860"/>
                  <a:pt x="3135" y="872"/>
                </a:cubicBezTo>
                <a:cubicBezTo>
                  <a:pt x="3149" y="880"/>
                  <a:pt x="3167" y="848"/>
                  <a:pt x="3180" y="857"/>
                </a:cubicBezTo>
                <a:cubicBezTo>
                  <a:pt x="3196" y="869"/>
                  <a:pt x="3190" y="897"/>
                  <a:pt x="3195" y="917"/>
                </a:cubicBezTo>
                <a:cubicBezTo>
                  <a:pt x="3230" y="812"/>
                  <a:pt x="3195" y="837"/>
                  <a:pt x="3270" y="812"/>
                </a:cubicBezTo>
                <a:cubicBezTo>
                  <a:pt x="3275" y="832"/>
                  <a:pt x="3272" y="856"/>
                  <a:pt x="3285" y="872"/>
                </a:cubicBezTo>
                <a:cubicBezTo>
                  <a:pt x="3317" y="913"/>
                  <a:pt x="3351" y="873"/>
                  <a:pt x="3375" y="857"/>
                </a:cubicBezTo>
                <a:cubicBezTo>
                  <a:pt x="3380" y="877"/>
                  <a:pt x="3372" y="908"/>
                  <a:pt x="3390" y="917"/>
                </a:cubicBezTo>
                <a:cubicBezTo>
                  <a:pt x="3404" y="924"/>
                  <a:pt x="3389" y="872"/>
                  <a:pt x="3405" y="872"/>
                </a:cubicBezTo>
                <a:cubicBezTo>
                  <a:pt x="3421" y="872"/>
                  <a:pt x="3415" y="902"/>
                  <a:pt x="3420" y="917"/>
                </a:cubicBezTo>
                <a:cubicBezTo>
                  <a:pt x="3430" y="887"/>
                  <a:pt x="3440" y="857"/>
                  <a:pt x="3450" y="827"/>
                </a:cubicBezTo>
                <a:cubicBezTo>
                  <a:pt x="3455" y="812"/>
                  <a:pt x="3465" y="782"/>
                  <a:pt x="3465" y="782"/>
                </a:cubicBezTo>
                <a:cubicBezTo>
                  <a:pt x="3470" y="687"/>
                  <a:pt x="3471" y="592"/>
                  <a:pt x="3480" y="497"/>
                </a:cubicBezTo>
                <a:cubicBezTo>
                  <a:pt x="3483" y="469"/>
                  <a:pt x="3543" y="407"/>
                  <a:pt x="3510" y="407"/>
                </a:cubicBezTo>
              </a:path>
            </a:pathLst>
          </a:custGeom>
          <a:noFill/>
          <a:ln w="19050" cmpd="sng">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0" name="Line 64"/>
          <p:cNvSpPr>
            <a:spLocks noChangeShapeType="1"/>
          </p:cNvSpPr>
          <p:nvPr/>
        </p:nvSpPr>
        <p:spPr bwMode="auto">
          <a:xfrm flipV="1">
            <a:off x="3741738"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 name="Line 65"/>
          <p:cNvSpPr>
            <a:spLocks noChangeShapeType="1"/>
          </p:cNvSpPr>
          <p:nvPr/>
        </p:nvSpPr>
        <p:spPr bwMode="auto">
          <a:xfrm flipH="1">
            <a:off x="3722688" y="3919538"/>
            <a:ext cx="825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6"/>
          <p:cNvSpPr>
            <a:spLocks noChangeShapeType="1"/>
          </p:cNvSpPr>
          <p:nvPr/>
        </p:nvSpPr>
        <p:spPr bwMode="auto">
          <a:xfrm>
            <a:off x="3495675" y="4194175"/>
            <a:ext cx="246063"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67"/>
          <p:cNvSpPr>
            <a:spLocks noChangeShapeType="1"/>
          </p:cNvSpPr>
          <p:nvPr/>
        </p:nvSpPr>
        <p:spPr bwMode="auto">
          <a:xfrm>
            <a:off x="3781425" y="4194175"/>
            <a:ext cx="4508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68"/>
          <p:cNvSpPr>
            <a:spLocks noChangeShapeType="1"/>
          </p:cNvSpPr>
          <p:nvPr/>
        </p:nvSpPr>
        <p:spPr bwMode="auto">
          <a:xfrm>
            <a:off x="6323013" y="4194175"/>
            <a:ext cx="655637" cy="0"/>
          </a:xfrm>
          <a:prstGeom prst="line">
            <a:avLst/>
          </a:prstGeom>
          <a:noFill/>
          <a:ln w="19050">
            <a:solidFill>
              <a:srgbClr val="0000FF"/>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65" name="Line 69"/>
          <p:cNvSpPr>
            <a:spLocks noChangeShapeType="1"/>
          </p:cNvSpPr>
          <p:nvPr/>
        </p:nvSpPr>
        <p:spPr bwMode="auto">
          <a:xfrm flipV="1">
            <a:off x="5219700" y="5057775"/>
            <a:ext cx="0" cy="274638"/>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67" name="Line 71"/>
          <p:cNvSpPr>
            <a:spLocks noChangeShapeType="1"/>
          </p:cNvSpPr>
          <p:nvPr/>
        </p:nvSpPr>
        <p:spPr bwMode="auto">
          <a:xfrm flipV="1">
            <a:off x="3781425"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72"/>
          <p:cNvSpPr>
            <a:spLocks noChangeShapeType="1"/>
          </p:cNvSpPr>
          <p:nvPr/>
        </p:nvSpPr>
        <p:spPr bwMode="auto">
          <a:xfrm flipV="1">
            <a:off x="4222750"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73"/>
          <p:cNvSpPr>
            <a:spLocks noChangeShapeType="1"/>
          </p:cNvSpPr>
          <p:nvPr/>
        </p:nvSpPr>
        <p:spPr bwMode="auto">
          <a:xfrm flipH="1">
            <a:off x="4205288" y="3919538"/>
            <a:ext cx="80962"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74"/>
          <p:cNvSpPr>
            <a:spLocks noChangeShapeType="1"/>
          </p:cNvSpPr>
          <p:nvPr/>
        </p:nvSpPr>
        <p:spPr bwMode="auto">
          <a:xfrm>
            <a:off x="4264025" y="4194175"/>
            <a:ext cx="4508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75"/>
          <p:cNvSpPr>
            <a:spLocks noChangeShapeType="1"/>
          </p:cNvSpPr>
          <p:nvPr/>
        </p:nvSpPr>
        <p:spPr bwMode="auto">
          <a:xfrm flipV="1">
            <a:off x="4264025"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76"/>
          <p:cNvSpPr>
            <a:spLocks noChangeShapeType="1"/>
          </p:cNvSpPr>
          <p:nvPr/>
        </p:nvSpPr>
        <p:spPr bwMode="auto">
          <a:xfrm flipV="1">
            <a:off x="4727575"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77"/>
          <p:cNvSpPr>
            <a:spLocks noChangeShapeType="1"/>
          </p:cNvSpPr>
          <p:nvPr/>
        </p:nvSpPr>
        <p:spPr bwMode="auto">
          <a:xfrm flipH="1">
            <a:off x="4708525" y="3919538"/>
            <a:ext cx="825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78"/>
          <p:cNvSpPr>
            <a:spLocks noChangeShapeType="1"/>
          </p:cNvSpPr>
          <p:nvPr/>
        </p:nvSpPr>
        <p:spPr bwMode="auto">
          <a:xfrm>
            <a:off x="4768850" y="4194175"/>
            <a:ext cx="449263"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79"/>
          <p:cNvSpPr>
            <a:spLocks noChangeShapeType="1"/>
          </p:cNvSpPr>
          <p:nvPr/>
        </p:nvSpPr>
        <p:spPr bwMode="auto">
          <a:xfrm flipV="1">
            <a:off x="4768850"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80"/>
          <p:cNvSpPr>
            <a:spLocks noChangeShapeType="1"/>
          </p:cNvSpPr>
          <p:nvPr/>
        </p:nvSpPr>
        <p:spPr bwMode="auto">
          <a:xfrm flipV="1">
            <a:off x="5199063"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81"/>
          <p:cNvSpPr>
            <a:spLocks noChangeShapeType="1"/>
          </p:cNvSpPr>
          <p:nvPr/>
        </p:nvSpPr>
        <p:spPr bwMode="auto">
          <a:xfrm flipH="1">
            <a:off x="5180013" y="3919538"/>
            <a:ext cx="825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82"/>
          <p:cNvSpPr>
            <a:spLocks noChangeShapeType="1"/>
          </p:cNvSpPr>
          <p:nvPr/>
        </p:nvSpPr>
        <p:spPr bwMode="auto">
          <a:xfrm>
            <a:off x="5238750" y="4194175"/>
            <a:ext cx="4508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83"/>
          <p:cNvSpPr>
            <a:spLocks noChangeShapeType="1"/>
          </p:cNvSpPr>
          <p:nvPr/>
        </p:nvSpPr>
        <p:spPr bwMode="auto">
          <a:xfrm flipV="1">
            <a:off x="5238750"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0" name="Line 84"/>
          <p:cNvSpPr>
            <a:spLocks noChangeShapeType="1"/>
          </p:cNvSpPr>
          <p:nvPr/>
        </p:nvSpPr>
        <p:spPr bwMode="auto">
          <a:xfrm flipV="1">
            <a:off x="5689600"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1" name="Line 85"/>
          <p:cNvSpPr>
            <a:spLocks noChangeShapeType="1"/>
          </p:cNvSpPr>
          <p:nvPr/>
        </p:nvSpPr>
        <p:spPr bwMode="auto">
          <a:xfrm flipH="1">
            <a:off x="5672138" y="3919538"/>
            <a:ext cx="825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 name="Line 86"/>
          <p:cNvSpPr>
            <a:spLocks noChangeShapeType="1"/>
          </p:cNvSpPr>
          <p:nvPr/>
        </p:nvSpPr>
        <p:spPr bwMode="auto">
          <a:xfrm>
            <a:off x="5730875" y="4194175"/>
            <a:ext cx="4508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3" name="Line 87"/>
          <p:cNvSpPr>
            <a:spLocks noChangeShapeType="1"/>
          </p:cNvSpPr>
          <p:nvPr/>
        </p:nvSpPr>
        <p:spPr bwMode="auto">
          <a:xfrm flipV="1">
            <a:off x="5730875"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4" name="Line 88"/>
          <p:cNvSpPr>
            <a:spLocks noChangeShapeType="1"/>
          </p:cNvSpPr>
          <p:nvPr/>
        </p:nvSpPr>
        <p:spPr bwMode="auto">
          <a:xfrm flipV="1">
            <a:off x="6181725"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 name="Line 89"/>
          <p:cNvSpPr>
            <a:spLocks noChangeShapeType="1"/>
          </p:cNvSpPr>
          <p:nvPr/>
        </p:nvSpPr>
        <p:spPr bwMode="auto">
          <a:xfrm flipH="1">
            <a:off x="6164263" y="3919538"/>
            <a:ext cx="80962"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6" name="Line 90"/>
          <p:cNvSpPr>
            <a:spLocks noChangeShapeType="1"/>
          </p:cNvSpPr>
          <p:nvPr/>
        </p:nvSpPr>
        <p:spPr bwMode="auto">
          <a:xfrm>
            <a:off x="6223000" y="4194175"/>
            <a:ext cx="450850" cy="0"/>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7" name="Line 91"/>
          <p:cNvSpPr>
            <a:spLocks noChangeShapeType="1"/>
          </p:cNvSpPr>
          <p:nvPr/>
        </p:nvSpPr>
        <p:spPr bwMode="auto">
          <a:xfrm flipV="1">
            <a:off x="6223000" y="3919538"/>
            <a:ext cx="0" cy="274637"/>
          </a:xfrm>
          <a:prstGeom prst="line">
            <a:avLst/>
          </a:prstGeom>
          <a:noFill/>
          <a:ln w="190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9" name="Line 28"/>
          <p:cNvSpPr>
            <a:spLocks noChangeShapeType="1"/>
          </p:cNvSpPr>
          <p:nvPr/>
        </p:nvSpPr>
        <p:spPr bwMode="auto">
          <a:xfrm>
            <a:off x="3505200" y="2743200"/>
            <a:ext cx="490537"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0" name="Line 28"/>
          <p:cNvSpPr>
            <a:spLocks noChangeShapeType="1"/>
          </p:cNvSpPr>
          <p:nvPr/>
        </p:nvSpPr>
        <p:spPr bwMode="auto">
          <a:xfrm>
            <a:off x="4495800" y="2743200"/>
            <a:ext cx="99060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1" name="Line 28"/>
          <p:cNvSpPr>
            <a:spLocks noChangeShapeType="1"/>
          </p:cNvSpPr>
          <p:nvPr/>
        </p:nvSpPr>
        <p:spPr bwMode="auto">
          <a:xfrm>
            <a:off x="5943600" y="2743200"/>
            <a:ext cx="490537"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355675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a:xfrm>
            <a:off x="395288" y="258763"/>
            <a:ext cx="8385175" cy="649287"/>
          </a:xfrm>
        </p:spPr>
        <p:txBody>
          <a:bodyPr>
            <a:normAutofit/>
          </a:bodyPr>
          <a:lstStyle/>
          <a:p>
            <a:pPr>
              <a:defRPr/>
            </a:pPr>
            <a:r>
              <a:rPr lang="en-US" sz="3400" dirty="0" err="1">
                <a:solidFill>
                  <a:srgbClr val="000000"/>
                </a:solidFill>
                <a:effectLst>
                  <a:outerShdw blurRad="38100" dist="38100" dir="2700000" algn="tl">
                    <a:srgbClr val="DDDDDD"/>
                  </a:outerShdw>
                </a:effectLst>
                <a:latin typeface="Arial" charset="0"/>
                <a:cs typeface="+mj-cs"/>
              </a:rPr>
              <a:t>Sơ</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đồ</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khối</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b</a:t>
            </a:r>
            <a:r>
              <a:rPr lang="en-US" sz="3400" b="1" dirty="0" err="1">
                <a:solidFill>
                  <a:srgbClr val="000000"/>
                </a:solidFill>
                <a:effectLst>
                  <a:outerShdw blurRad="38100" dist="38100" dir="2700000" algn="tl">
                    <a:srgbClr val="DDDDDD"/>
                  </a:outerShdw>
                </a:effectLst>
                <a:latin typeface="Arial" charset="0"/>
                <a:cs typeface="+mj-cs"/>
              </a:rPr>
              <a:t>ộ</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lặp</a:t>
            </a:r>
            <a:r>
              <a:rPr lang="vi-VN" sz="3400" b="1" dirty="0">
                <a:solidFill>
                  <a:srgbClr val="000000"/>
                </a:solidFill>
                <a:effectLst>
                  <a:outerShdw blurRad="38100" dist="38100" dir="2700000" algn="tl">
                    <a:srgbClr val="DDDDDD"/>
                  </a:outerShdw>
                </a:effectLst>
                <a:latin typeface="Arial" charset="0"/>
                <a:cs typeface="+mj-cs"/>
              </a:rPr>
              <a:t> unipolar NRZ</a:t>
            </a: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8732" name="Text Box 41"/>
          <p:cNvSpPr txBox="1">
            <a:spLocks noChangeArrowheads="1"/>
          </p:cNvSpPr>
          <p:nvPr/>
        </p:nvSpPr>
        <p:spPr bwMode="auto">
          <a:xfrm>
            <a:off x="7791450" y="2520950"/>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2376488"/>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3005138"/>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2417763"/>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2511425"/>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2511425"/>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3616325"/>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27574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2881313"/>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2757488"/>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27574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2536825"/>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2757488"/>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2757488"/>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3992563"/>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2511425"/>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3005138"/>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2493963"/>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2849563"/>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3005138"/>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26336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2646363"/>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31543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2881313"/>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2757488"/>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2881313"/>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41148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41148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3744913"/>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3744913"/>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3744913"/>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3744913"/>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3724275"/>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3744913"/>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3138488"/>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747488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93">
            <a:extLst>
              <a:ext uri="{FF2B5EF4-FFF2-40B4-BE49-F238E27FC236}">
                <a16:creationId xmlns:a16="http://schemas.microsoft.com/office/drawing/2014/main" id="{4215A771-EE37-984F-9535-D341C0BB5E3C}"/>
              </a:ext>
            </a:extLst>
          </p:cNvPr>
          <p:cNvSpPr>
            <a:spLocks noChangeArrowheads="1"/>
          </p:cNvSpPr>
          <p:nvPr/>
        </p:nvSpPr>
        <p:spPr bwMode="auto">
          <a:xfrm>
            <a:off x="4953000" y="2296318"/>
            <a:ext cx="2464612" cy="1132681"/>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55" name="Rectangle 93">
            <a:extLst>
              <a:ext uri="{FF2B5EF4-FFF2-40B4-BE49-F238E27FC236}">
                <a16:creationId xmlns:a16="http://schemas.microsoft.com/office/drawing/2014/main" id="{FCBDE65A-B328-E043-A8F8-63ADD5411FC5}"/>
              </a:ext>
            </a:extLst>
          </p:cNvPr>
          <p:cNvSpPr>
            <a:spLocks noChangeArrowheads="1"/>
          </p:cNvSpPr>
          <p:nvPr/>
        </p:nvSpPr>
        <p:spPr bwMode="auto">
          <a:xfrm>
            <a:off x="3657600" y="2354263"/>
            <a:ext cx="1184276" cy="922337"/>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54" name="Rectangle 93">
            <a:extLst>
              <a:ext uri="{FF2B5EF4-FFF2-40B4-BE49-F238E27FC236}">
                <a16:creationId xmlns:a16="http://schemas.microsoft.com/office/drawing/2014/main" id="{5DC6CF11-87D5-1945-B628-ADE75352A4DF}"/>
              </a:ext>
            </a:extLst>
          </p:cNvPr>
          <p:cNvSpPr>
            <a:spLocks noChangeArrowheads="1"/>
          </p:cNvSpPr>
          <p:nvPr/>
        </p:nvSpPr>
        <p:spPr bwMode="auto">
          <a:xfrm>
            <a:off x="3479800" y="3492500"/>
            <a:ext cx="1625600" cy="922337"/>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53" name="Rectangle 93">
            <a:extLst>
              <a:ext uri="{FF2B5EF4-FFF2-40B4-BE49-F238E27FC236}">
                <a16:creationId xmlns:a16="http://schemas.microsoft.com/office/drawing/2014/main" id="{54490675-0887-734C-80B0-0EF2E74ABDE2}"/>
              </a:ext>
            </a:extLst>
          </p:cNvPr>
          <p:cNvSpPr>
            <a:spLocks noChangeArrowheads="1"/>
          </p:cNvSpPr>
          <p:nvPr/>
        </p:nvSpPr>
        <p:spPr bwMode="auto">
          <a:xfrm>
            <a:off x="1766094" y="2354262"/>
            <a:ext cx="1728787" cy="928687"/>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107522" name="Rectangle 2"/>
          <p:cNvSpPr>
            <a:spLocks noGrp="1" noRot="1" noChangeArrowheads="1"/>
          </p:cNvSpPr>
          <p:nvPr>
            <p:ph type="title"/>
          </p:nvPr>
        </p:nvSpPr>
        <p:spPr>
          <a:xfrm>
            <a:off x="395288" y="258763"/>
            <a:ext cx="8385175" cy="649287"/>
          </a:xfrm>
        </p:spPr>
        <p:txBody>
          <a:bodyPr>
            <a:normAutofit/>
          </a:bodyPr>
          <a:lstStyle/>
          <a:p>
            <a:pPr>
              <a:defRPr/>
            </a:pPr>
            <a:r>
              <a:rPr lang="en-US" sz="3400" dirty="0" err="1">
                <a:solidFill>
                  <a:srgbClr val="000000"/>
                </a:solidFill>
                <a:effectLst>
                  <a:outerShdw blurRad="38100" dist="38100" dir="2700000" algn="tl">
                    <a:srgbClr val="DDDDDD"/>
                  </a:outerShdw>
                </a:effectLst>
                <a:latin typeface="Arial" charset="0"/>
                <a:cs typeface="+mj-cs"/>
              </a:rPr>
              <a:t>Sơ</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đồ</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khối</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b</a:t>
            </a:r>
            <a:r>
              <a:rPr lang="en-US" sz="3400" b="1" dirty="0" err="1">
                <a:solidFill>
                  <a:srgbClr val="000000"/>
                </a:solidFill>
                <a:effectLst>
                  <a:outerShdw blurRad="38100" dist="38100" dir="2700000" algn="tl">
                    <a:srgbClr val="DDDDDD"/>
                  </a:outerShdw>
                </a:effectLst>
                <a:latin typeface="Arial" charset="0"/>
                <a:cs typeface="+mj-cs"/>
              </a:rPr>
              <a:t>ộ</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lặp</a:t>
            </a:r>
            <a:r>
              <a:rPr lang="vi-VN" sz="3400" b="1" dirty="0">
                <a:solidFill>
                  <a:srgbClr val="000000"/>
                </a:solidFill>
                <a:effectLst>
                  <a:outerShdw blurRad="38100" dist="38100" dir="2700000" algn="tl">
                    <a:srgbClr val="DDDDDD"/>
                  </a:outerShdw>
                </a:effectLst>
                <a:latin typeface="Arial" charset="0"/>
                <a:cs typeface="+mj-cs"/>
              </a:rPr>
              <a:t> unipolar NRZ</a:t>
            </a: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8732" name="Text Box 41"/>
          <p:cNvSpPr txBox="1">
            <a:spLocks noChangeArrowheads="1"/>
          </p:cNvSpPr>
          <p:nvPr/>
        </p:nvSpPr>
        <p:spPr bwMode="auto">
          <a:xfrm>
            <a:off x="7791450" y="2520950"/>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2376488"/>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3005138"/>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2417763"/>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2511425"/>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2511425"/>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3616325"/>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27574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2881313"/>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2757488"/>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27574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2536825"/>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2757488"/>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2757488"/>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3992563"/>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2511425"/>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3005138"/>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2493963"/>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2849563"/>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3005138"/>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26336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2646363"/>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31543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2881313"/>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2757488"/>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2881313"/>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41148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41148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3744913"/>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3744913"/>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3744913"/>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3744913"/>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3724275"/>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3744913"/>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37449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3138488"/>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7657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54" grpId="0" animBg="1"/>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a:xfrm>
            <a:off x="395288" y="258763"/>
            <a:ext cx="8385175" cy="649287"/>
          </a:xfrm>
        </p:spPr>
        <p:txBody>
          <a:bodyPr>
            <a:normAutofit fontScale="90000"/>
          </a:bodyPr>
          <a:lstStyle/>
          <a:p>
            <a:pPr>
              <a:defRPr/>
            </a:pPr>
            <a:r>
              <a:rPr lang="en-US" sz="3400" dirty="0" err="1">
                <a:solidFill>
                  <a:srgbClr val="000000"/>
                </a:solidFill>
                <a:effectLst>
                  <a:outerShdw blurRad="38100" dist="38100" dir="2700000" algn="tl">
                    <a:srgbClr val="DDDDDD"/>
                  </a:outerShdw>
                </a:effectLst>
                <a:latin typeface="Arial" charset="0"/>
                <a:cs typeface="+mj-cs"/>
              </a:rPr>
              <a:t>Lọc</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khuếch</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đại</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trong</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bộ</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lặp</a:t>
            </a:r>
            <a:r>
              <a:rPr lang="vi-VN" sz="3400" b="1" dirty="0">
                <a:solidFill>
                  <a:srgbClr val="000000"/>
                </a:solidFill>
                <a:effectLst>
                  <a:outerShdw blurRad="38100" dist="38100" dir="2700000" algn="tl">
                    <a:srgbClr val="DDDDDD"/>
                  </a:outerShdw>
                </a:effectLst>
                <a:latin typeface="Arial" charset="0"/>
                <a:cs typeface="+mj-cs"/>
              </a:rPr>
              <a:t> unipolar NRZ</a:t>
            </a:r>
          </a:p>
        </p:txBody>
      </p:sp>
      <p:sp>
        <p:nvSpPr>
          <p:cNvPr id="107523" name="Rectangle 3"/>
          <p:cNvSpPr>
            <a:spLocks noGrp="1" noRot="1" noChangeArrowheads="1"/>
          </p:cNvSpPr>
          <p:nvPr>
            <p:ph type="body" idx="4294967295"/>
          </p:nvPr>
        </p:nvSpPr>
        <p:spPr>
          <a:xfrm>
            <a:off x="165100" y="1392238"/>
            <a:ext cx="8064500" cy="1655762"/>
          </a:xfrm>
        </p:spPr>
        <p:txBody>
          <a:bodyPr>
            <a:normAutofit/>
          </a:bodyPr>
          <a:lstStyle/>
          <a:p>
            <a:pPr marL="381000" indent="-381000">
              <a:lnSpc>
                <a:spcPct val="150000"/>
              </a:lnSpc>
            </a:pPr>
            <a:r>
              <a:rPr lang="en-US" sz="2200" dirty="0" err="1">
                <a:solidFill>
                  <a:srgbClr val="000066"/>
                </a:solidFill>
                <a:latin typeface="Arial"/>
                <a:cs typeface="Arial"/>
              </a:rPr>
              <a:t>Khuếch</a:t>
            </a:r>
            <a:r>
              <a:rPr lang="en-US" sz="2200" dirty="0">
                <a:solidFill>
                  <a:srgbClr val="000066"/>
                </a:solidFill>
                <a:latin typeface="Arial"/>
                <a:cs typeface="Arial"/>
              </a:rPr>
              <a:t> </a:t>
            </a:r>
            <a:r>
              <a:rPr lang="en-US" sz="2200" dirty="0" err="1">
                <a:solidFill>
                  <a:srgbClr val="000066"/>
                </a:solidFill>
                <a:latin typeface="Arial"/>
                <a:cs typeface="Arial"/>
              </a:rPr>
              <a:t>đại</a:t>
            </a:r>
            <a:r>
              <a:rPr lang="en-US" sz="2200" dirty="0">
                <a:solidFill>
                  <a:srgbClr val="000066"/>
                </a:solidFill>
                <a:latin typeface="Arial"/>
                <a:cs typeface="Arial"/>
              </a:rPr>
              <a:t> </a:t>
            </a:r>
            <a:r>
              <a:rPr lang="en-US" sz="2200" dirty="0" err="1">
                <a:solidFill>
                  <a:srgbClr val="000066"/>
                </a:solidFill>
                <a:latin typeface="Arial"/>
                <a:cs typeface="Arial"/>
              </a:rPr>
              <a:t>biên</a:t>
            </a:r>
            <a:r>
              <a:rPr lang="en-US" sz="2200" dirty="0">
                <a:solidFill>
                  <a:srgbClr val="000066"/>
                </a:solidFill>
                <a:latin typeface="Arial"/>
                <a:cs typeface="Arial"/>
              </a:rPr>
              <a:t> </a:t>
            </a:r>
            <a:r>
              <a:rPr lang="en-US" sz="2200" dirty="0" err="1">
                <a:solidFill>
                  <a:srgbClr val="000066"/>
                </a:solidFill>
                <a:latin typeface="Arial"/>
                <a:cs typeface="Arial"/>
              </a:rPr>
              <a:t>độ</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vào</a:t>
            </a:r>
            <a:endParaRPr lang="en-US" sz="2200" dirty="0">
              <a:solidFill>
                <a:srgbClr val="000066"/>
              </a:solidFill>
              <a:latin typeface="Arial"/>
              <a:cs typeface="Arial"/>
            </a:endParaRPr>
          </a:p>
          <a:p>
            <a:pPr marL="381000" indent="-381000">
              <a:lnSpc>
                <a:spcPct val="150000"/>
              </a:lnSpc>
            </a:pPr>
            <a:r>
              <a:rPr lang="en-US" sz="2200" dirty="0" err="1">
                <a:solidFill>
                  <a:srgbClr val="000066"/>
                </a:solidFill>
                <a:latin typeface="Arial"/>
                <a:cs typeface="Arial"/>
              </a:rPr>
              <a:t>Lọc</a:t>
            </a:r>
            <a:r>
              <a:rPr lang="en-US" sz="2200" dirty="0">
                <a:solidFill>
                  <a:srgbClr val="000066"/>
                </a:solidFill>
                <a:latin typeface="Arial"/>
                <a:cs typeface="Arial"/>
              </a:rPr>
              <a:t> </a:t>
            </a:r>
            <a:r>
              <a:rPr lang="en-US" sz="2200" dirty="0" err="1">
                <a:solidFill>
                  <a:srgbClr val="000066"/>
                </a:solidFill>
                <a:latin typeface="Arial"/>
                <a:cs typeface="Arial"/>
              </a:rPr>
              <a:t>bớt</a:t>
            </a:r>
            <a:r>
              <a:rPr lang="en-US" sz="2200" dirty="0">
                <a:solidFill>
                  <a:srgbClr val="000066"/>
                </a:solidFill>
                <a:latin typeface="Arial"/>
                <a:cs typeface="Arial"/>
              </a:rPr>
              <a:t> </a:t>
            </a:r>
            <a:r>
              <a:rPr lang="en-US" sz="2200" dirty="0" err="1">
                <a:solidFill>
                  <a:srgbClr val="000066"/>
                </a:solidFill>
                <a:latin typeface="Arial"/>
                <a:cs typeface="Arial"/>
              </a:rPr>
              <a:t>ảnh</a:t>
            </a:r>
            <a:r>
              <a:rPr lang="en-US" sz="2200" dirty="0">
                <a:solidFill>
                  <a:srgbClr val="000066"/>
                </a:solidFill>
                <a:latin typeface="Arial"/>
                <a:cs typeface="Arial"/>
              </a:rPr>
              <a:t> </a:t>
            </a:r>
            <a:r>
              <a:rPr lang="en-US" sz="2200" dirty="0" err="1">
                <a:solidFill>
                  <a:srgbClr val="000066"/>
                </a:solidFill>
                <a:latin typeface="Arial"/>
                <a:cs typeface="Arial"/>
              </a:rPr>
              <a:t>hưởng</a:t>
            </a:r>
            <a:r>
              <a:rPr lang="en-US" sz="2200" dirty="0">
                <a:solidFill>
                  <a:srgbClr val="000066"/>
                </a:solidFill>
                <a:latin typeface="Arial"/>
                <a:cs typeface="Arial"/>
              </a:rPr>
              <a:t> </a:t>
            </a:r>
            <a:r>
              <a:rPr lang="en-US" sz="2200" dirty="0" err="1">
                <a:solidFill>
                  <a:srgbClr val="000066"/>
                </a:solidFill>
                <a:latin typeface="Arial"/>
                <a:cs typeface="Arial"/>
              </a:rPr>
              <a:t>của</a:t>
            </a:r>
            <a:r>
              <a:rPr lang="en-US" sz="2200" dirty="0">
                <a:solidFill>
                  <a:srgbClr val="000066"/>
                </a:solidFill>
                <a:latin typeface="Arial"/>
                <a:cs typeface="Arial"/>
              </a:rPr>
              <a:t> </a:t>
            </a:r>
            <a:r>
              <a:rPr lang="en-US" sz="2200" dirty="0" err="1">
                <a:solidFill>
                  <a:srgbClr val="000066"/>
                </a:solidFill>
                <a:latin typeface="Arial"/>
                <a:cs typeface="Arial"/>
              </a:rPr>
              <a:t>suy</a:t>
            </a:r>
            <a:r>
              <a:rPr lang="en-US" sz="2200" dirty="0">
                <a:solidFill>
                  <a:srgbClr val="000066"/>
                </a:solidFill>
                <a:latin typeface="Arial"/>
                <a:cs typeface="Arial"/>
              </a:rPr>
              <a:t> </a:t>
            </a:r>
            <a:r>
              <a:rPr lang="en-US" sz="2200" dirty="0" err="1">
                <a:solidFill>
                  <a:srgbClr val="000066"/>
                </a:solidFill>
                <a:latin typeface="Arial"/>
                <a:cs typeface="Arial"/>
              </a:rPr>
              <a:t>hao</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méo</a:t>
            </a:r>
            <a:endParaRPr lang="en-US" sz="2200" dirty="0">
              <a:solidFill>
                <a:srgbClr val="000066"/>
              </a:solidFill>
              <a:latin typeface="Arial"/>
              <a:cs typeface="Arial"/>
            </a:endParaRP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8724" name="Rectangle 5"/>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8725" name="Rectangle 6"/>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8726" name="Rectangle 7"/>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grpSp>
        <p:nvGrpSpPr>
          <p:cNvPr id="2" name="Group 1"/>
          <p:cNvGrpSpPr/>
          <p:nvPr/>
        </p:nvGrpSpPr>
        <p:grpSpPr>
          <a:xfrm>
            <a:off x="0" y="2936875"/>
            <a:ext cx="9144000" cy="2778125"/>
            <a:chOff x="0" y="2936875"/>
            <a:chExt cx="9144000" cy="2778125"/>
          </a:xfrm>
        </p:grpSpPr>
        <p:sp>
          <p:nvSpPr>
            <p:cNvPr id="158727" name="Rectangle 8"/>
            <p:cNvSpPr>
              <a:spLocks noChangeArrowheads="1"/>
            </p:cNvSpPr>
            <p:nvPr/>
          </p:nvSpPr>
          <p:spPr bwMode="auto">
            <a:xfrm>
              <a:off x="0" y="29368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07613" name="Rectangle 93"/>
            <p:cNvSpPr>
              <a:spLocks noChangeArrowheads="1"/>
            </p:cNvSpPr>
            <p:nvPr/>
          </p:nvSpPr>
          <p:spPr bwMode="auto">
            <a:xfrm>
              <a:off x="1763713" y="3632200"/>
              <a:ext cx="1728787" cy="1079500"/>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158732" name="Text Box 41"/>
            <p:cNvSpPr txBox="1">
              <a:spLocks noChangeArrowheads="1"/>
            </p:cNvSpPr>
            <p:nvPr/>
          </p:nvSpPr>
          <p:spPr bwMode="auto">
            <a:xfrm>
              <a:off x="7791450" y="3951287"/>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3806825"/>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4435475"/>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3848100"/>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3941762"/>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3941762"/>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5046662"/>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4187825"/>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4311650"/>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4187825"/>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4187825"/>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3967162"/>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4187825"/>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4187825"/>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5422900"/>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3941762"/>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4435475"/>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3924300"/>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4279900"/>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4435475"/>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4064000"/>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4076700"/>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4584700"/>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4311650"/>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56" name="Line 67"/>
            <p:cNvSpPr>
              <a:spLocks noChangeShapeType="1"/>
            </p:cNvSpPr>
            <p:nvPr/>
          </p:nvSpPr>
          <p:spPr bwMode="auto">
            <a:xfrm>
              <a:off x="1836738" y="3703637"/>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7" name="Line 68"/>
            <p:cNvSpPr>
              <a:spLocks noChangeShapeType="1"/>
            </p:cNvSpPr>
            <p:nvPr/>
          </p:nvSpPr>
          <p:spPr bwMode="auto">
            <a:xfrm>
              <a:off x="1836738" y="4724400"/>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8" name="Line 69"/>
            <p:cNvSpPr>
              <a:spLocks noChangeShapeType="1"/>
            </p:cNvSpPr>
            <p:nvPr/>
          </p:nvSpPr>
          <p:spPr bwMode="auto">
            <a:xfrm>
              <a:off x="3479800" y="3694112"/>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9" name="Line 70"/>
            <p:cNvSpPr>
              <a:spLocks noChangeShapeType="1"/>
            </p:cNvSpPr>
            <p:nvPr/>
          </p:nvSpPr>
          <p:spPr bwMode="auto">
            <a:xfrm>
              <a:off x="1836738" y="3703637"/>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0" name="Line 72"/>
            <p:cNvSpPr>
              <a:spLocks noChangeShapeType="1"/>
            </p:cNvSpPr>
            <p:nvPr/>
          </p:nvSpPr>
          <p:spPr bwMode="auto">
            <a:xfrm>
              <a:off x="4919663" y="3694112"/>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1" name="Line 73"/>
            <p:cNvSpPr>
              <a:spLocks noChangeShapeType="1"/>
            </p:cNvSpPr>
            <p:nvPr/>
          </p:nvSpPr>
          <p:spPr bwMode="auto">
            <a:xfrm>
              <a:off x="7464425" y="3694112"/>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2" name="Line 74"/>
            <p:cNvSpPr>
              <a:spLocks noChangeShapeType="1"/>
            </p:cNvSpPr>
            <p:nvPr/>
          </p:nvSpPr>
          <p:spPr bwMode="auto">
            <a:xfrm>
              <a:off x="4919663" y="3694112"/>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3" name="Line 75"/>
            <p:cNvSpPr>
              <a:spLocks noChangeShapeType="1"/>
            </p:cNvSpPr>
            <p:nvPr/>
          </p:nvSpPr>
          <p:spPr bwMode="auto">
            <a:xfrm>
              <a:off x="4932363" y="4927600"/>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4187825"/>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4311650"/>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5545137"/>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5545137"/>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5175250"/>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5175250"/>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5175250"/>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5175250"/>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5154612"/>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5175250"/>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51752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4568825"/>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2994046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a:xfrm>
            <a:off x="395288" y="258763"/>
            <a:ext cx="8385175" cy="649287"/>
          </a:xfrm>
        </p:spPr>
        <p:txBody>
          <a:bodyPr>
            <a:normAutofit/>
          </a:bodyPr>
          <a:lstStyle/>
          <a:p>
            <a:pPr>
              <a:defRPr/>
            </a:pPr>
            <a:r>
              <a:rPr lang="en-US" sz="3400" dirty="0" err="1">
                <a:solidFill>
                  <a:srgbClr val="000000"/>
                </a:solidFill>
                <a:effectLst>
                  <a:outerShdw blurRad="38100" dist="38100" dir="2700000" algn="tl">
                    <a:srgbClr val="DDDDDD"/>
                  </a:outerShdw>
                </a:effectLst>
                <a:latin typeface="Arial" charset="0"/>
                <a:cs typeface="+mj-cs"/>
              </a:rPr>
              <a:t>Đồng</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bộ</a:t>
            </a:r>
            <a:r>
              <a:rPr lang="en-US" sz="3400" dirty="0">
                <a:solidFill>
                  <a:srgbClr val="000000"/>
                </a:solidFill>
                <a:effectLst>
                  <a:outerShdw blurRad="38100" dist="38100" dir="2700000" algn="tl">
                    <a:srgbClr val="DDDDDD"/>
                  </a:outerShdw>
                </a:effectLst>
                <a:latin typeface="Arial" charset="0"/>
                <a:cs typeface="+mj-cs"/>
              </a:rPr>
              <a:t> bit </a:t>
            </a:r>
            <a:r>
              <a:rPr lang="en-US" sz="3400" dirty="0" err="1">
                <a:solidFill>
                  <a:srgbClr val="000000"/>
                </a:solidFill>
                <a:effectLst>
                  <a:outerShdw blurRad="38100" dist="38100" dir="2700000" algn="tl">
                    <a:srgbClr val="DDDDDD"/>
                  </a:outerShdw>
                </a:effectLst>
                <a:latin typeface="Arial" charset="0"/>
                <a:cs typeface="+mj-cs"/>
              </a:rPr>
              <a:t>trong</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bộ</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lặp</a:t>
            </a:r>
            <a:r>
              <a:rPr lang="vi-VN" sz="3400" b="1" dirty="0">
                <a:solidFill>
                  <a:srgbClr val="000000"/>
                </a:solidFill>
                <a:effectLst>
                  <a:outerShdw blurRad="38100" dist="38100" dir="2700000" algn="tl">
                    <a:srgbClr val="DDDDDD"/>
                  </a:outerShdw>
                </a:effectLst>
                <a:latin typeface="Arial" charset="0"/>
                <a:cs typeface="+mj-cs"/>
              </a:rPr>
              <a:t> unipolar NRZ</a:t>
            </a: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grpSp>
        <p:nvGrpSpPr>
          <p:cNvPr id="2" name="Group 1"/>
          <p:cNvGrpSpPr/>
          <p:nvPr/>
        </p:nvGrpSpPr>
        <p:grpSpPr>
          <a:xfrm>
            <a:off x="414338" y="3065462"/>
            <a:ext cx="8424862" cy="2268538"/>
            <a:chOff x="468313" y="4067175"/>
            <a:chExt cx="8424862" cy="2268538"/>
          </a:xfrm>
        </p:grpSpPr>
        <p:sp>
          <p:nvSpPr>
            <p:cNvPr id="107617" name="Oval 97"/>
            <p:cNvSpPr>
              <a:spLocks noChangeArrowheads="1"/>
            </p:cNvSpPr>
            <p:nvPr/>
          </p:nvSpPr>
          <p:spPr bwMode="auto">
            <a:xfrm>
              <a:off x="3419475" y="5157788"/>
              <a:ext cx="1854200" cy="1177925"/>
            </a:xfrm>
            <a:prstGeom prst="ellipse">
              <a:avLst/>
            </a:prstGeom>
            <a:solidFill>
              <a:srgbClr val="FFFFFF"/>
            </a:solidFill>
            <a:ln w="38100">
              <a:solidFill>
                <a:srgbClr val="FF0000"/>
              </a:solidFill>
              <a:round/>
              <a:headEnd/>
              <a:tailEnd/>
            </a:ln>
          </p:spPr>
          <p:txBody>
            <a:bodyPr wrap="none" anchor="ctr"/>
            <a:lstStyle/>
            <a:p>
              <a:pPr eaLnBrk="1" hangingPunct="1"/>
              <a:endParaRPr lang="en-US"/>
            </a:p>
          </p:txBody>
        </p:sp>
        <p:sp>
          <p:nvSpPr>
            <p:cNvPr id="158732" name="Text Box 41"/>
            <p:cNvSpPr txBox="1">
              <a:spLocks noChangeArrowheads="1"/>
            </p:cNvSpPr>
            <p:nvPr/>
          </p:nvSpPr>
          <p:spPr bwMode="auto">
            <a:xfrm>
              <a:off x="7791450" y="4324350"/>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4179888"/>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4808538"/>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4221163"/>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4314825"/>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4314825"/>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5419725"/>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45608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4684713"/>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4560888"/>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45608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4340225"/>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4560888"/>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4560888"/>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5795963"/>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4314825"/>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4808538"/>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4297363"/>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4652963"/>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4808538"/>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44370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4449763"/>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49577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4684713"/>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56" name="Line 67"/>
            <p:cNvSpPr>
              <a:spLocks noChangeShapeType="1"/>
            </p:cNvSpPr>
            <p:nvPr/>
          </p:nvSpPr>
          <p:spPr bwMode="auto">
            <a:xfrm>
              <a:off x="1836738" y="4076700"/>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7" name="Line 68"/>
            <p:cNvSpPr>
              <a:spLocks noChangeShapeType="1"/>
            </p:cNvSpPr>
            <p:nvPr/>
          </p:nvSpPr>
          <p:spPr bwMode="auto">
            <a:xfrm>
              <a:off x="1836738" y="5084763"/>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8" name="Line 69"/>
            <p:cNvSpPr>
              <a:spLocks noChangeShapeType="1"/>
            </p:cNvSpPr>
            <p:nvPr/>
          </p:nvSpPr>
          <p:spPr bwMode="auto">
            <a:xfrm>
              <a:off x="3479800" y="4067175"/>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9" name="Line 70"/>
            <p:cNvSpPr>
              <a:spLocks noChangeShapeType="1"/>
            </p:cNvSpPr>
            <p:nvPr/>
          </p:nvSpPr>
          <p:spPr bwMode="auto">
            <a:xfrm>
              <a:off x="1836738" y="4076700"/>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0" name="Line 72"/>
            <p:cNvSpPr>
              <a:spLocks noChangeShapeType="1"/>
            </p:cNvSpPr>
            <p:nvPr/>
          </p:nvSpPr>
          <p:spPr bwMode="auto">
            <a:xfrm>
              <a:off x="4919663" y="4067175"/>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1" name="Line 73"/>
            <p:cNvSpPr>
              <a:spLocks noChangeShapeType="1"/>
            </p:cNvSpPr>
            <p:nvPr/>
          </p:nvSpPr>
          <p:spPr bwMode="auto">
            <a:xfrm>
              <a:off x="7464425" y="4067175"/>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2" name="Line 74"/>
            <p:cNvSpPr>
              <a:spLocks noChangeShapeType="1"/>
            </p:cNvSpPr>
            <p:nvPr/>
          </p:nvSpPr>
          <p:spPr bwMode="auto">
            <a:xfrm>
              <a:off x="4919663" y="4067175"/>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3" name="Line 75"/>
            <p:cNvSpPr>
              <a:spLocks noChangeShapeType="1"/>
            </p:cNvSpPr>
            <p:nvPr/>
          </p:nvSpPr>
          <p:spPr bwMode="auto">
            <a:xfrm>
              <a:off x="4932363" y="5300663"/>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4560888"/>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4684713"/>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59182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59182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5548313"/>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5548313"/>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5548313"/>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5548313"/>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5527675"/>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5548313"/>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4941888"/>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07618" name="Rectangle 98"/>
          <p:cNvSpPr>
            <a:spLocks noRot="1" noChangeArrowheads="1"/>
          </p:cNvSpPr>
          <p:nvPr/>
        </p:nvSpPr>
        <p:spPr bwMode="auto">
          <a:xfrm>
            <a:off x="457200" y="1371600"/>
            <a:ext cx="8064500"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81000" indent="-381000" eaLnBrk="1" hangingPunct="1">
              <a:lnSpc>
                <a:spcPct val="130000"/>
              </a:lnSpc>
              <a:spcBef>
                <a:spcPct val="20000"/>
              </a:spcBef>
              <a:buClr>
                <a:schemeClr val="hlink"/>
              </a:buClr>
              <a:buFont typeface="Wingdings" charset="0"/>
              <a:buChar char="§"/>
            </a:pPr>
            <a:r>
              <a:rPr lang="en-US" sz="2200" dirty="0" err="1">
                <a:solidFill>
                  <a:srgbClr val="000066"/>
                </a:solidFill>
                <a:latin typeface="Arial"/>
                <a:cs typeface="Arial"/>
              </a:rPr>
              <a:t>Tạo</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bộ</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phát</a:t>
            </a:r>
            <a:endParaRPr lang="en-US" sz="2200" dirty="0">
              <a:solidFill>
                <a:srgbClr val="000066"/>
              </a:solidFill>
              <a:latin typeface="Arial"/>
              <a:cs typeface="Arial"/>
            </a:endParaRPr>
          </a:p>
        </p:txBody>
      </p:sp>
    </p:spTree>
    <p:extLst>
      <p:ext uri="{BB962C8B-B14F-4D97-AF65-F5344CB8AC3E}">
        <p14:creationId xmlns:p14="http://schemas.microsoft.com/office/powerpoint/2010/main" val="264257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4</a:t>
            </a:fld>
            <a:endParaRPr lang="en-US" dirty="0"/>
          </a:p>
        </p:txBody>
      </p:sp>
      <p:sp>
        <p:nvSpPr>
          <p:cNvPr id="5" name="Content Placeholder 4"/>
          <p:cNvSpPr>
            <a:spLocks noGrp="1"/>
          </p:cNvSpPr>
          <p:nvPr>
            <p:ph sz="quarter" idx="1"/>
          </p:nvPr>
        </p:nvSpPr>
        <p:spPr>
          <a:xfrm>
            <a:off x="228600" y="1524000"/>
            <a:ext cx="8686800" cy="3810000"/>
          </a:xfrm>
        </p:spPr>
        <p:txBody>
          <a:bodyPr>
            <a:normAutofit/>
          </a:bodyPr>
          <a:lstStyle/>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văn</a:t>
            </a:r>
            <a:r>
              <a:rPr lang="en-US" sz="2200" dirty="0">
                <a:latin typeface="Arial"/>
                <a:cs typeface="Arial"/>
              </a:rPr>
              <a:t> </a:t>
            </a:r>
            <a:r>
              <a:rPr lang="en-US" sz="2200" dirty="0" err="1">
                <a:latin typeface="Arial"/>
                <a:cs typeface="Arial"/>
              </a:rPr>
              <a:t>bản</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tự</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Số</a:t>
            </a:r>
            <a:r>
              <a:rPr lang="en-US" sz="2200" dirty="0">
                <a:latin typeface="Arial"/>
                <a:cs typeface="Arial"/>
              </a:rPr>
              <a:t> </a:t>
            </a:r>
            <a:r>
              <a:rPr lang="en-US" sz="2200" dirty="0" err="1">
                <a:latin typeface="Arial"/>
                <a:cs typeface="Arial"/>
              </a:rPr>
              <a:t>hóa</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thoại</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Mã</a:t>
            </a:r>
            <a:r>
              <a:rPr lang="en-US" sz="2200" dirty="0">
                <a:latin typeface="Arial"/>
                <a:cs typeface="Arial"/>
              </a:rPr>
              <a:t> </a:t>
            </a:r>
            <a:r>
              <a:rPr lang="en-US" sz="2200" dirty="0" err="1">
                <a:latin typeface="Arial"/>
                <a:cs typeface="Arial"/>
              </a:rPr>
              <a:t>hoá</a:t>
            </a:r>
            <a:r>
              <a:rPr lang="en-US" sz="2200" dirty="0">
                <a:latin typeface="Arial"/>
                <a:cs typeface="Arial"/>
              </a:rPr>
              <a:t> </a:t>
            </a:r>
            <a:r>
              <a:rPr lang="en-US" sz="2200" dirty="0" err="1">
                <a:latin typeface="Arial"/>
                <a:cs typeface="Arial"/>
              </a:rPr>
              <a:t>đường</a:t>
            </a:r>
            <a:endParaRPr lang="en-US" sz="2200" dirty="0">
              <a:latin typeface="Arial"/>
              <a:cs typeface="Arial"/>
            </a:endParaRPr>
          </a:p>
          <a:p>
            <a:pPr marL="457200" indent="-457200">
              <a:lnSpc>
                <a:spcPct val="150000"/>
              </a:lnSpc>
              <a:spcBef>
                <a:spcPts val="1200"/>
              </a:spcBef>
              <a:buSzPct val="100000"/>
              <a:buFont typeface="+mj-lt"/>
              <a:buAutoNum type="arabicPeriod"/>
            </a:pPr>
            <a:r>
              <a:rPr lang="en-US" sz="2200" dirty="0" err="1">
                <a:latin typeface="Arial"/>
                <a:cs typeface="Arial"/>
              </a:rPr>
              <a:t>Khôi</a:t>
            </a:r>
            <a:r>
              <a:rPr lang="en-US" sz="2200" dirty="0">
                <a:latin typeface="Arial"/>
                <a:cs typeface="Arial"/>
              </a:rPr>
              <a:t> </a:t>
            </a:r>
            <a:r>
              <a:rPr lang="en-US" sz="2200" dirty="0" err="1">
                <a:latin typeface="Arial"/>
                <a:cs typeface="Arial"/>
              </a:rPr>
              <a:t>phục</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số</a:t>
            </a:r>
            <a:endParaRPr lang="en-US" sz="2200" dirty="0">
              <a:latin typeface="Arial"/>
              <a:cs typeface="Arial"/>
            </a:endParaRPr>
          </a:p>
        </p:txBody>
      </p:sp>
    </p:spTree>
    <p:extLst>
      <p:ext uri="{BB962C8B-B14F-4D97-AF65-F5344CB8AC3E}">
        <p14:creationId xmlns:p14="http://schemas.microsoft.com/office/powerpoint/2010/main" val="2570075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a:xfrm>
            <a:off x="395288" y="258763"/>
            <a:ext cx="8385175" cy="649287"/>
          </a:xfrm>
        </p:spPr>
        <p:txBody>
          <a:bodyPr>
            <a:normAutofit/>
          </a:bodyPr>
          <a:lstStyle/>
          <a:p>
            <a:pPr>
              <a:defRPr/>
            </a:pPr>
            <a:r>
              <a:rPr lang="en-US" sz="3400" dirty="0" err="1">
                <a:solidFill>
                  <a:srgbClr val="000000"/>
                </a:solidFill>
                <a:effectLst>
                  <a:outerShdw blurRad="38100" dist="38100" dir="2700000" algn="tl">
                    <a:srgbClr val="DDDDDD"/>
                  </a:outerShdw>
                </a:effectLst>
                <a:latin typeface="Arial" charset="0"/>
                <a:cs typeface="+mj-cs"/>
              </a:rPr>
              <a:t>Lấy</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mẫu</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trong</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bộ</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lặp</a:t>
            </a:r>
            <a:r>
              <a:rPr lang="vi-VN" sz="3400" b="1" dirty="0">
                <a:solidFill>
                  <a:srgbClr val="000000"/>
                </a:solidFill>
                <a:effectLst>
                  <a:outerShdw blurRad="38100" dist="38100" dir="2700000" algn="tl">
                    <a:srgbClr val="DDDDDD"/>
                  </a:outerShdw>
                </a:effectLst>
                <a:latin typeface="Arial" charset="0"/>
                <a:cs typeface="+mj-cs"/>
              </a:rPr>
              <a:t> unipolar NRZ</a:t>
            </a: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grpSp>
        <p:nvGrpSpPr>
          <p:cNvPr id="2" name="Group 1"/>
          <p:cNvGrpSpPr/>
          <p:nvPr/>
        </p:nvGrpSpPr>
        <p:grpSpPr>
          <a:xfrm>
            <a:off x="468313" y="2801937"/>
            <a:ext cx="8424862" cy="2227263"/>
            <a:chOff x="468313" y="2801937"/>
            <a:chExt cx="8424862" cy="2227263"/>
          </a:xfrm>
        </p:grpSpPr>
        <p:sp>
          <p:nvSpPr>
            <p:cNvPr id="107616" name="Oval 96"/>
            <p:cNvSpPr>
              <a:spLocks noChangeArrowheads="1"/>
            </p:cNvSpPr>
            <p:nvPr/>
          </p:nvSpPr>
          <p:spPr bwMode="auto">
            <a:xfrm>
              <a:off x="3635375" y="2801937"/>
              <a:ext cx="1225550" cy="1512888"/>
            </a:xfrm>
            <a:prstGeom prst="ellipse">
              <a:avLst/>
            </a:prstGeom>
            <a:solidFill>
              <a:srgbClr val="FFFFFF"/>
            </a:solidFill>
            <a:ln w="38100">
              <a:solidFill>
                <a:srgbClr val="FF0000"/>
              </a:solidFill>
              <a:round/>
              <a:headEnd/>
              <a:tailEnd/>
            </a:ln>
          </p:spPr>
          <p:txBody>
            <a:bodyPr wrap="none" anchor="ctr"/>
            <a:lstStyle/>
            <a:p>
              <a:pPr eaLnBrk="1" hangingPunct="1"/>
              <a:endParaRPr lang="en-US"/>
            </a:p>
          </p:txBody>
        </p:sp>
        <p:sp>
          <p:nvSpPr>
            <p:cNvPr id="158732" name="Text Box 41"/>
            <p:cNvSpPr txBox="1">
              <a:spLocks noChangeArrowheads="1"/>
            </p:cNvSpPr>
            <p:nvPr/>
          </p:nvSpPr>
          <p:spPr bwMode="auto">
            <a:xfrm>
              <a:off x="7791450" y="3265487"/>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3121025"/>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3749675"/>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3162300"/>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3255962"/>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3255962"/>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4360862"/>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3502025"/>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3625850"/>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3502025"/>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3502025"/>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3281362"/>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3502025"/>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3502025"/>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4737100"/>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3255962"/>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3749675"/>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3238500"/>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3594100"/>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3749675"/>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3378200"/>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3390900"/>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3898900"/>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3625850"/>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56" name="Line 67"/>
            <p:cNvSpPr>
              <a:spLocks noChangeShapeType="1"/>
            </p:cNvSpPr>
            <p:nvPr/>
          </p:nvSpPr>
          <p:spPr bwMode="auto">
            <a:xfrm>
              <a:off x="1836738" y="3017837"/>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7" name="Line 68"/>
            <p:cNvSpPr>
              <a:spLocks noChangeShapeType="1"/>
            </p:cNvSpPr>
            <p:nvPr/>
          </p:nvSpPr>
          <p:spPr bwMode="auto">
            <a:xfrm>
              <a:off x="1836738" y="4025900"/>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8" name="Line 69"/>
            <p:cNvSpPr>
              <a:spLocks noChangeShapeType="1"/>
            </p:cNvSpPr>
            <p:nvPr/>
          </p:nvSpPr>
          <p:spPr bwMode="auto">
            <a:xfrm>
              <a:off x="3479800" y="3008312"/>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9" name="Line 70"/>
            <p:cNvSpPr>
              <a:spLocks noChangeShapeType="1"/>
            </p:cNvSpPr>
            <p:nvPr/>
          </p:nvSpPr>
          <p:spPr bwMode="auto">
            <a:xfrm>
              <a:off x="1836738" y="3017837"/>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0" name="Line 72"/>
            <p:cNvSpPr>
              <a:spLocks noChangeShapeType="1"/>
            </p:cNvSpPr>
            <p:nvPr/>
          </p:nvSpPr>
          <p:spPr bwMode="auto">
            <a:xfrm>
              <a:off x="4919663" y="3008312"/>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1" name="Line 73"/>
            <p:cNvSpPr>
              <a:spLocks noChangeShapeType="1"/>
            </p:cNvSpPr>
            <p:nvPr/>
          </p:nvSpPr>
          <p:spPr bwMode="auto">
            <a:xfrm>
              <a:off x="7464425" y="3008312"/>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2" name="Line 74"/>
            <p:cNvSpPr>
              <a:spLocks noChangeShapeType="1"/>
            </p:cNvSpPr>
            <p:nvPr/>
          </p:nvSpPr>
          <p:spPr bwMode="auto">
            <a:xfrm>
              <a:off x="4919663" y="3008312"/>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3" name="Line 75"/>
            <p:cNvSpPr>
              <a:spLocks noChangeShapeType="1"/>
            </p:cNvSpPr>
            <p:nvPr/>
          </p:nvSpPr>
          <p:spPr bwMode="auto">
            <a:xfrm>
              <a:off x="4932363" y="4241800"/>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3502025"/>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3625850"/>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4859337"/>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4859337"/>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4489450"/>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4489450"/>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4489450"/>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4489450"/>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4468812"/>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4489450"/>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4489450"/>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3883025"/>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07619" name="Rectangle 99"/>
          <p:cNvSpPr>
            <a:spLocks noRot="1" noChangeArrowheads="1"/>
          </p:cNvSpPr>
          <p:nvPr/>
        </p:nvSpPr>
        <p:spPr bwMode="auto">
          <a:xfrm>
            <a:off x="533400" y="1447800"/>
            <a:ext cx="8064500"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81000" indent="-381000" eaLnBrk="1" hangingPunct="1">
              <a:lnSpc>
                <a:spcPct val="130000"/>
              </a:lnSpc>
              <a:spcBef>
                <a:spcPct val="20000"/>
              </a:spcBef>
              <a:buClr>
                <a:schemeClr val="hlink"/>
              </a:buClr>
              <a:buFont typeface="Wingdings" charset="0"/>
              <a:buChar char="§"/>
            </a:pPr>
            <a:r>
              <a:rPr lang="en-US" sz="2200" dirty="0" err="1">
                <a:solidFill>
                  <a:srgbClr val="000066"/>
                </a:solidFill>
                <a:latin typeface="Arial"/>
                <a:cs typeface="Arial"/>
              </a:rPr>
              <a:t>Lấy</a:t>
            </a:r>
            <a:r>
              <a:rPr lang="en-US" sz="2200" dirty="0">
                <a:solidFill>
                  <a:srgbClr val="000066"/>
                </a:solidFill>
                <a:latin typeface="Arial"/>
                <a:cs typeface="Arial"/>
              </a:rPr>
              <a:t> </a:t>
            </a:r>
            <a:r>
              <a:rPr lang="en-US" sz="2200" dirty="0" err="1">
                <a:solidFill>
                  <a:srgbClr val="000066"/>
                </a:solidFill>
                <a:latin typeface="Arial"/>
                <a:cs typeface="Arial"/>
              </a:rPr>
              <a:t>mẫu</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thu</a:t>
            </a:r>
            <a:r>
              <a:rPr lang="en-US" sz="2200" dirty="0">
                <a:solidFill>
                  <a:srgbClr val="000066"/>
                </a:solidFill>
                <a:latin typeface="Arial"/>
                <a:cs typeface="Arial"/>
              </a:rPr>
              <a:t> </a:t>
            </a:r>
            <a:r>
              <a:rPr lang="en-US" sz="2200" dirty="0" err="1">
                <a:solidFill>
                  <a:srgbClr val="000066"/>
                </a:solidFill>
                <a:latin typeface="Arial"/>
                <a:cs typeface="Arial"/>
              </a:rPr>
              <a:t>theo</a:t>
            </a:r>
            <a:r>
              <a:rPr lang="en-US" sz="2200" dirty="0">
                <a:solidFill>
                  <a:srgbClr val="000066"/>
                </a:solidFill>
                <a:latin typeface="Arial"/>
                <a:cs typeface="Arial"/>
              </a:rPr>
              <a:t> </a:t>
            </a:r>
            <a:r>
              <a:rPr lang="en-US" sz="2200" dirty="0" err="1">
                <a:solidFill>
                  <a:srgbClr val="000066"/>
                </a:solidFill>
                <a:latin typeface="Arial"/>
                <a:cs typeface="Arial"/>
              </a:rPr>
              <a:t>nhịp</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thu</a:t>
            </a:r>
            <a:endParaRPr lang="en-US" sz="2200" dirty="0">
              <a:solidFill>
                <a:srgbClr val="000066"/>
              </a:solidFill>
              <a:latin typeface="Arial"/>
              <a:cs typeface="Arial"/>
            </a:endParaRPr>
          </a:p>
        </p:txBody>
      </p:sp>
    </p:spTree>
    <p:extLst>
      <p:ext uri="{BB962C8B-B14F-4D97-AF65-F5344CB8AC3E}">
        <p14:creationId xmlns:p14="http://schemas.microsoft.com/office/powerpoint/2010/main" val="10839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a:xfrm>
            <a:off x="152400" y="152400"/>
            <a:ext cx="8748712" cy="649287"/>
          </a:xfrm>
        </p:spPr>
        <p:txBody>
          <a:bodyPr>
            <a:normAutofit fontScale="90000"/>
          </a:bodyPr>
          <a:lstStyle/>
          <a:p>
            <a:pPr>
              <a:defRPr/>
            </a:pPr>
            <a:r>
              <a:rPr lang="en-US" dirty="0" err="1">
                <a:solidFill>
                  <a:srgbClr val="000000"/>
                </a:solidFill>
                <a:effectLst>
                  <a:outerShdw blurRad="38100" dist="38100" dir="2700000" algn="tl">
                    <a:srgbClr val="DDDDDD"/>
                  </a:outerShdw>
                </a:effectLst>
                <a:latin typeface="Arial" charset="0"/>
                <a:cs typeface="+mj-cs"/>
              </a:rPr>
              <a:t>Mạch</a:t>
            </a:r>
            <a:r>
              <a:rPr lang="en-US" dirty="0">
                <a:solidFill>
                  <a:srgbClr val="000000"/>
                </a:solidFill>
                <a:effectLst>
                  <a:outerShdw blurRad="38100" dist="38100" dir="2700000" algn="tl">
                    <a:srgbClr val="DDDDDD"/>
                  </a:outerShdw>
                </a:effectLst>
                <a:latin typeface="Arial" charset="0"/>
                <a:cs typeface="+mj-cs"/>
              </a:rPr>
              <a:t> </a:t>
            </a:r>
            <a:r>
              <a:rPr lang="en-US" dirty="0" err="1">
                <a:solidFill>
                  <a:srgbClr val="000000"/>
                </a:solidFill>
                <a:effectLst>
                  <a:outerShdw blurRad="38100" dist="38100" dir="2700000" algn="tl">
                    <a:srgbClr val="DDDDDD"/>
                  </a:outerShdw>
                </a:effectLst>
                <a:latin typeface="Arial" charset="0"/>
                <a:cs typeface="+mj-cs"/>
              </a:rPr>
              <a:t>quyết</a:t>
            </a:r>
            <a:r>
              <a:rPr lang="en-US" dirty="0">
                <a:solidFill>
                  <a:srgbClr val="000000"/>
                </a:solidFill>
                <a:effectLst>
                  <a:outerShdw blurRad="38100" dist="38100" dir="2700000" algn="tl">
                    <a:srgbClr val="DDDDDD"/>
                  </a:outerShdw>
                </a:effectLst>
                <a:latin typeface="Arial" charset="0"/>
                <a:cs typeface="+mj-cs"/>
              </a:rPr>
              <a:t> </a:t>
            </a:r>
            <a:r>
              <a:rPr lang="en-US" dirty="0" err="1">
                <a:solidFill>
                  <a:srgbClr val="000000"/>
                </a:solidFill>
                <a:effectLst>
                  <a:outerShdw blurRad="38100" dist="38100" dir="2700000" algn="tl">
                    <a:srgbClr val="DDDDDD"/>
                  </a:outerShdw>
                </a:effectLst>
                <a:latin typeface="Arial" charset="0"/>
                <a:cs typeface="+mj-cs"/>
              </a:rPr>
              <a:t>định</a:t>
            </a:r>
            <a:r>
              <a:rPr lang="en-US" dirty="0">
                <a:solidFill>
                  <a:srgbClr val="000000"/>
                </a:solidFill>
                <a:effectLst>
                  <a:outerShdw blurRad="38100" dist="38100" dir="2700000" algn="tl">
                    <a:srgbClr val="DDDDDD"/>
                  </a:outerShdw>
                </a:effectLst>
                <a:latin typeface="Arial" charset="0"/>
                <a:cs typeface="+mj-cs"/>
              </a:rPr>
              <a:t> </a:t>
            </a:r>
            <a:r>
              <a:rPr lang="en-US" dirty="0" err="1">
                <a:solidFill>
                  <a:srgbClr val="000000"/>
                </a:solidFill>
                <a:effectLst>
                  <a:outerShdw blurRad="38100" dist="38100" dir="2700000" algn="tl">
                    <a:srgbClr val="DDDDDD"/>
                  </a:outerShdw>
                </a:effectLst>
                <a:latin typeface="Arial" charset="0"/>
                <a:cs typeface="+mj-cs"/>
              </a:rPr>
              <a:t>trong</a:t>
            </a:r>
            <a:r>
              <a:rPr lang="en-US" dirty="0">
                <a:solidFill>
                  <a:srgbClr val="000000"/>
                </a:solidFill>
                <a:effectLst>
                  <a:outerShdw blurRad="38100" dist="38100" dir="2700000" algn="tl">
                    <a:srgbClr val="DDDDDD"/>
                  </a:outerShdw>
                </a:effectLst>
                <a:latin typeface="Arial" charset="0"/>
                <a:cs typeface="+mj-cs"/>
              </a:rPr>
              <a:t> </a:t>
            </a:r>
            <a:r>
              <a:rPr lang="en-US" sz="3600" b="1" dirty="0" err="1">
                <a:solidFill>
                  <a:srgbClr val="000000"/>
                </a:solidFill>
                <a:effectLst>
                  <a:outerShdw blurRad="38100" dist="38100" dir="2700000" algn="tl">
                    <a:srgbClr val="DDDDDD"/>
                  </a:outerShdw>
                </a:effectLst>
                <a:latin typeface="Arial" charset="0"/>
                <a:cs typeface="+mj-cs"/>
              </a:rPr>
              <a:t>bộ</a:t>
            </a:r>
            <a:r>
              <a:rPr lang="en-US" sz="3600" b="1" dirty="0">
                <a:solidFill>
                  <a:srgbClr val="000000"/>
                </a:solidFill>
                <a:effectLst>
                  <a:outerShdw blurRad="38100" dist="38100" dir="2700000" algn="tl">
                    <a:srgbClr val="DDDDDD"/>
                  </a:outerShdw>
                </a:effectLst>
                <a:latin typeface="Arial" charset="0"/>
                <a:cs typeface="+mj-cs"/>
              </a:rPr>
              <a:t> </a:t>
            </a:r>
            <a:r>
              <a:rPr lang="en-US" sz="3600" b="1" dirty="0" err="1">
                <a:solidFill>
                  <a:srgbClr val="000000"/>
                </a:solidFill>
                <a:effectLst>
                  <a:outerShdw blurRad="38100" dist="38100" dir="2700000" algn="tl">
                    <a:srgbClr val="DDDDDD"/>
                  </a:outerShdw>
                </a:effectLst>
                <a:latin typeface="Arial" charset="0"/>
                <a:cs typeface="+mj-cs"/>
              </a:rPr>
              <a:t>lặp</a:t>
            </a:r>
            <a:r>
              <a:rPr lang="vi-VN" sz="3600" b="1" dirty="0">
                <a:solidFill>
                  <a:srgbClr val="000000"/>
                </a:solidFill>
                <a:effectLst>
                  <a:outerShdw blurRad="38100" dist="38100" dir="2700000" algn="tl">
                    <a:srgbClr val="DDDDDD"/>
                  </a:outerShdw>
                </a:effectLst>
                <a:latin typeface="Arial" charset="0"/>
                <a:cs typeface="+mj-cs"/>
              </a:rPr>
              <a:t> unipolar NRZ</a:t>
            </a:r>
          </a:p>
        </p:txBody>
      </p:sp>
      <p:sp>
        <p:nvSpPr>
          <p:cNvPr id="158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grpSp>
        <p:nvGrpSpPr>
          <p:cNvPr id="2" name="Group 1"/>
          <p:cNvGrpSpPr/>
          <p:nvPr/>
        </p:nvGrpSpPr>
        <p:grpSpPr>
          <a:xfrm>
            <a:off x="468313" y="2971800"/>
            <a:ext cx="8424862" cy="2020888"/>
            <a:chOff x="468313" y="4067175"/>
            <a:chExt cx="8424862" cy="2020888"/>
          </a:xfrm>
        </p:grpSpPr>
        <p:sp>
          <p:nvSpPr>
            <p:cNvPr id="107615" name="Rectangle 95"/>
            <p:cNvSpPr>
              <a:spLocks noChangeArrowheads="1"/>
            </p:cNvSpPr>
            <p:nvPr/>
          </p:nvSpPr>
          <p:spPr bwMode="auto">
            <a:xfrm>
              <a:off x="4859338" y="4076700"/>
              <a:ext cx="2663825" cy="1223963"/>
            </a:xfrm>
            <a:prstGeom prst="rect">
              <a:avLst/>
            </a:prstGeom>
            <a:solidFill>
              <a:srgbClr val="FFFFFF"/>
            </a:solidFill>
            <a:ln w="38100">
              <a:solidFill>
                <a:srgbClr val="FF0000"/>
              </a:solidFill>
              <a:miter lim="800000"/>
              <a:headEnd/>
              <a:tailEnd/>
            </a:ln>
          </p:spPr>
          <p:txBody>
            <a:bodyPr wrap="none" anchor="ctr"/>
            <a:lstStyle/>
            <a:p>
              <a:pPr eaLnBrk="1" hangingPunct="1"/>
              <a:endParaRPr lang="en-US"/>
            </a:p>
          </p:txBody>
        </p:sp>
        <p:sp>
          <p:nvSpPr>
            <p:cNvPr id="158732" name="Text Box 41"/>
            <p:cNvSpPr txBox="1">
              <a:spLocks noChangeArrowheads="1"/>
            </p:cNvSpPr>
            <p:nvPr/>
          </p:nvSpPr>
          <p:spPr bwMode="auto">
            <a:xfrm>
              <a:off x="7791450" y="4324350"/>
              <a:ext cx="1101725"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ra</a:t>
              </a:r>
              <a:endParaRPr lang="vi-VN" sz="1800" b="1">
                <a:latin typeface="Times New Roman" charset="0"/>
                <a:ea typeface="MS Mincho" charset="0"/>
                <a:cs typeface="MS Mincho" charset="0"/>
              </a:endParaRPr>
            </a:p>
          </p:txBody>
        </p:sp>
        <p:sp>
          <p:nvSpPr>
            <p:cNvPr id="158733" name="Text Box 42"/>
            <p:cNvSpPr txBox="1">
              <a:spLocks noChangeArrowheads="1"/>
            </p:cNvSpPr>
            <p:nvPr/>
          </p:nvSpPr>
          <p:spPr bwMode="auto">
            <a:xfrm>
              <a:off x="468313" y="4179888"/>
              <a:ext cx="1246187" cy="61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vào</a:t>
              </a:r>
              <a:endParaRPr lang="vi-VN" sz="1800" b="1">
                <a:ea typeface="MS Mincho" charset="0"/>
                <a:cs typeface="MS Mincho" charset="0"/>
              </a:endParaRPr>
            </a:p>
          </p:txBody>
        </p:sp>
        <p:sp>
          <p:nvSpPr>
            <p:cNvPr id="158734" name="Text Box 43"/>
            <p:cNvSpPr txBox="1">
              <a:spLocks noChangeArrowheads="1"/>
            </p:cNvSpPr>
            <p:nvPr/>
          </p:nvSpPr>
          <p:spPr bwMode="auto">
            <a:xfrm>
              <a:off x="3811588" y="4808538"/>
              <a:ext cx="66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Clk</a:t>
              </a:r>
              <a:endParaRPr lang="vi-VN" sz="1800">
                <a:ea typeface="MS Mincho" charset="0"/>
                <a:cs typeface="MS Mincho" charset="0"/>
              </a:endParaRPr>
            </a:p>
          </p:txBody>
        </p:sp>
        <p:sp>
          <p:nvSpPr>
            <p:cNvPr id="158735" name="Text Box 45"/>
            <p:cNvSpPr txBox="1">
              <a:spLocks noChangeArrowheads="1"/>
            </p:cNvSpPr>
            <p:nvPr/>
          </p:nvSpPr>
          <p:spPr bwMode="auto">
            <a:xfrm>
              <a:off x="4632325" y="4221163"/>
              <a:ext cx="3333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a:t>
              </a:r>
              <a:endParaRPr lang="vi-VN" sz="1800" b="1">
                <a:ea typeface="MS Mincho" charset="0"/>
                <a:cs typeface="MS Mincho" charset="0"/>
              </a:endParaRPr>
            </a:p>
          </p:txBody>
        </p:sp>
        <p:sp>
          <p:nvSpPr>
            <p:cNvPr id="158736" name="Text Box 47"/>
            <p:cNvSpPr txBox="1">
              <a:spLocks noChangeArrowheads="1"/>
            </p:cNvSpPr>
            <p:nvPr/>
          </p:nvSpPr>
          <p:spPr bwMode="auto">
            <a:xfrm>
              <a:off x="2593975" y="4314825"/>
              <a:ext cx="774700" cy="493713"/>
            </a:xfrm>
            <a:prstGeom prst="rect">
              <a:avLst/>
            </a:prstGeom>
            <a:gradFill rotWithShape="0">
              <a:gsLst>
                <a:gs pos="0">
                  <a:srgbClr val="FFFF99"/>
                </a:gs>
                <a:gs pos="50000">
                  <a:srgbClr val="FFFFFF"/>
                </a:gs>
                <a:gs pos="100000">
                  <a:srgbClr val="FFFF99"/>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Lọc</a:t>
              </a:r>
              <a:endParaRPr lang="vi-VN" sz="1800" b="1">
                <a:ea typeface="MS Mincho" charset="0"/>
                <a:cs typeface="MS Mincho" charset="0"/>
              </a:endParaRPr>
            </a:p>
          </p:txBody>
        </p:sp>
        <p:sp>
          <p:nvSpPr>
            <p:cNvPr id="158737" name="Text Box 48"/>
            <p:cNvSpPr txBox="1">
              <a:spLocks noChangeArrowheads="1"/>
            </p:cNvSpPr>
            <p:nvPr/>
          </p:nvSpPr>
          <p:spPr bwMode="auto">
            <a:xfrm>
              <a:off x="6026150" y="4314825"/>
              <a:ext cx="1328738" cy="739775"/>
            </a:xfrm>
            <a:prstGeom prst="rect">
              <a:avLst/>
            </a:prstGeom>
            <a:gradFill rotWithShape="0">
              <a:gsLst>
                <a:gs pos="0">
                  <a:srgbClr val="FF99CC"/>
                </a:gs>
                <a:gs pos="50000">
                  <a:srgbClr val="FFFFFF"/>
                </a:gs>
                <a:gs pos="100000">
                  <a:srgbClr val="FF99CC"/>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500" b="1">
                  <a:latin typeface="Times New Roman" charset="0"/>
                  <a:ea typeface="MS Mincho" charset="0"/>
                  <a:cs typeface="MS Mincho" charset="0"/>
                </a:rPr>
                <a:t>Đa hài 1 trạng thái bền</a:t>
              </a:r>
              <a:endParaRPr lang="vi-VN" sz="1500" b="1">
                <a:ea typeface="MS Mincho" charset="0"/>
                <a:cs typeface="MS Mincho" charset="0"/>
              </a:endParaRPr>
            </a:p>
          </p:txBody>
        </p:sp>
        <p:sp>
          <p:nvSpPr>
            <p:cNvPr id="158738" name="Text Box 49"/>
            <p:cNvSpPr txBox="1">
              <a:spLocks noChangeArrowheads="1"/>
            </p:cNvSpPr>
            <p:nvPr/>
          </p:nvSpPr>
          <p:spPr bwMode="auto">
            <a:xfrm>
              <a:off x="3794125" y="5419725"/>
              <a:ext cx="1150938" cy="668338"/>
            </a:xfrm>
            <a:prstGeom prst="rect">
              <a:avLst/>
            </a:prstGeom>
            <a:gradFill rotWithShape="0">
              <a:gsLst>
                <a:gs pos="0">
                  <a:srgbClr val="CC99FF"/>
                </a:gs>
                <a:gs pos="50000">
                  <a:srgbClr val="FFFFFF"/>
                </a:gs>
                <a:gs pos="100000">
                  <a:srgbClr val="CC99FF"/>
                </a:gs>
              </a:gsLst>
              <a:lin ang="5400000" scaled="1"/>
            </a:gradFill>
            <a:ln w="19050">
              <a:solidFill>
                <a:srgbClr val="000000"/>
              </a:solidFill>
              <a:miter lim="800000"/>
              <a:headEnd/>
              <a:tailEnd/>
            </a:ln>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Đồng bộ bit </a:t>
              </a:r>
              <a:endParaRPr lang="vi-VN" sz="1800" b="1">
                <a:ea typeface="MS Mincho" charset="0"/>
                <a:cs typeface="MS Mincho" charset="0"/>
              </a:endParaRPr>
            </a:p>
          </p:txBody>
        </p:sp>
        <p:sp>
          <p:nvSpPr>
            <p:cNvPr id="158739" name="Line 50"/>
            <p:cNvSpPr>
              <a:spLocks noChangeShapeType="1"/>
            </p:cNvSpPr>
            <p:nvPr/>
          </p:nvSpPr>
          <p:spPr bwMode="auto">
            <a:xfrm>
              <a:off x="1487488" y="45608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0" name="Line 51"/>
            <p:cNvSpPr>
              <a:spLocks noChangeShapeType="1"/>
            </p:cNvSpPr>
            <p:nvPr/>
          </p:nvSpPr>
          <p:spPr bwMode="auto">
            <a:xfrm>
              <a:off x="5803900" y="4684713"/>
              <a:ext cx="222250"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1" name="Line 52"/>
            <p:cNvSpPr>
              <a:spLocks noChangeShapeType="1"/>
            </p:cNvSpPr>
            <p:nvPr/>
          </p:nvSpPr>
          <p:spPr bwMode="auto">
            <a:xfrm>
              <a:off x="2373313" y="4560888"/>
              <a:ext cx="22066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2" name="Line 53"/>
            <p:cNvSpPr>
              <a:spLocks noChangeShapeType="1"/>
            </p:cNvSpPr>
            <p:nvPr/>
          </p:nvSpPr>
          <p:spPr bwMode="auto">
            <a:xfrm>
              <a:off x="4586288" y="4560888"/>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3" name="AutoShape 54"/>
            <p:cNvSpPr>
              <a:spLocks noChangeArrowheads="1"/>
            </p:cNvSpPr>
            <p:nvPr/>
          </p:nvSpPr>
          <p:spPr bwMode="auto">
            <a:xfrm rot="5400000">
              <a:off x="1905000" y="4340225"/>
              <a:ext cx="493713" cy="442913"/>
            </a:xfrm>
            <a:prstGeom prst="triangle">
              <a:avLst>
                <a:gd name="adj" fmla="val 50000"/>
              </a:avLst>
            </a:prstGeom>
            <a:solidFill>
              <a:srgbClr val="CCFFCC"/>
            </a:solidFill>
            <a:ln w="19050">
              <a:solidFill>
                <a:srgbClr val="000000"/>
              </a:solidFill>
              <a:miter lim="800000"/>
              <a:headEnd/>
              <a:tailEnd/>
            </a:ln>
          </p:spPr>
          <p:txBody>
            <a:bodyPr/>
            <a:lstStyle/>
            <a:p>
              <a:pPr eaLnBrk="1" hangingPunct="1"/>
              <a:endParaRPr lang="en-US"/>
            </a:p>
          </p:txBody>
        </p:sp>
        <p:sp>
          <p:nvSpPr>
            <p:cNvPr id="158744" name="Line 55"/>
            <p:cNvSpPr>
              <a:spLocks noChangeShapeType="1"/>
            </p:cNvSpPr>
            <p:nvPr/>
          </p:nvSpPr>
          <p:spPr bwMode="auto">
            <a:xfrm>
              <a:off x="3368675" y="4560888"/>
              <a:ext cx="665163" cy="0"/>
            </a:xfrm>
            <a:prstGeom prst="line">
              <a:avLst/>
            </a:prstGeom>
            <a:noFill/>
            <a:ln w="9525">
              <a:solidFill>
                <a:srgbClr val="000000"/>
              </a:solidFill>
              <a:round/>
              <a:headEnd/>
              <a:tailEnd type="oval" w="med" len="med"/>
            </a:ln>
            <a:extLst>
              <a:ext uri="{909E8E84-426E-40dd-AFC4-6F175D3DCCD1}">
                <a14:hiddenFill xmlns:a14="http://schemas.microsoft.com/office/drawing/2010/main" xmlns="">
                  <a:noFill/>
                </a14:hiddenFill>
              </a:ext>
            </a:extLst>
          </p:spPr>
          <p:txBody>
            <a:bodyPr/>
            <a:lstStyle/>
            <a:p>
              <a:endParaRPr lang="en-US"/>
            </a:p>
          </p:txBody>
        </p:sp>
        <p:sp>
          <p:nvSpPr>
            <p:cNvPr id="158745" name="Line 56"/>
            <p:cNvSpPr>
              <a:spLocks noChangeShapeType="1"/>
            </p:cNvSpPr>
            <p:nvPr/>
          </p:nvSpPr>
          <p:spPr bwMode="auto">
            <a:xfrm>
              <a:off x="3590925" y="4560888"/>
              <a:ext cx="0" cy="12350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6" name="Line 57"/>
            <p:cNvSpPr>
              <a:spLocks noChangeShapeType="1"/>
            </p:cNvSpPr>
            <p:nvPr/>
          </p:nvSpPr>
          <p:spPr bwMode="auto">
            <a:xfrm>
              <a:off x="3590925" y="5795963"/>
              <a:ext cx="220663"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7" name="Line 58"/>
            <p:cNvSpPr>
              <a:spLocks noChangeShapeType="1"/>
            </p:cNvSpPr>
            <p:nvPr/>
          </p:nvSpPr>
          <p:spPr bwMode="auto">
            <a:xfrm>
              <a:off x="4143375" y="4314825"/>
              <a:ext cx="442913" cy="2460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48" name="Line 59"/>
            <p:cNvSpPr>
              <a:spLocks noChangeShapeType="1"/>
            </p:cNvSpPr>
            <p:nvPr/>
          </p:nvSpPr>
          <p:spPr bwMode="auto">
            <a:xfrm>
              <a:off x="4697413" y="4808538"/>
              <a:ext cx="331787"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49" name="AutoShape 60"/>
            <p:cNvSpPr>
              <a:spLocks noChangeArrowheads="1"/>
            </p:cNvSpPr>
            <p:nvPr/>
          </p:nvSpPr>
          <p:spPr bwMode="auto">
            <a:xfrm rot="5400000">
              <a:off x="4922837" y="4297363"/>
              <a:ext cx="987425" cy="774700"/>
            </a:xfrm>
            <a:prstGeom prst="triangle">
              <a:avLst>
                <a:gd name="adj" fmla="val 50000"/>
              </a:avLst>
            </a:prstGeom>
            <a:solidFill>
              <a:srgbClr val="CCFFFF"/>
            </a:solidFill>
            <a:ln w="19050">
              <a:solidFill>
                <a:srgbClr val="000000"/>
              </a:solidFill>
              <a:miter lim="800000"/>
              <a:headEnd/>
              <a:tailEnd/>
            </a:ln>
          </p:spPr>
          <p:txBody>
            <a:bodyPr/>
            <a:lstStyle/>
            <a:p>
              <a:pPr eaLnBrk="1" hangingPunct="1"/>
              <a:endParaRPr lang="en-US"/>
            </a:p>
          </p:txBody>
        </p:sp>
        <p:sp>
          <p:nvSpPr>
            <p:cNvPr id="158750" name="Line 61"/>
            <p:cNvSpPr>
              <a:spLocks noChangeShapeType="1"/>
            </p:cNvSpPr>
            <p:nvPr/>
          </p:nvSpPr>
          <p:spPr bwMode="auto">
            <a:xfrm>
              <a:off x="4357688" y="4652963"/>
              <a:ext cx="0" cy="739775"/>
            </a:xfrm>
            <a:prstGeom prst="line">
              <a:avLst/>
            </a:prstGeom>
            <a:noFill/>
            <a:ln w="12700">
              <a:solidFill>
                <a:srgbClr val="000000"/>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58751" name="Line 62"/>
            <p:cNvSpPr>
              <a:spLocks noChangeShapeType="1"/>
            </p:cNvSpPr>
            <p:nvPr/>
          </p:nvSpPr>
          <p:spPr bwMode="auto">
            <a:xfrm>
              <a:off x="4697413" y="4808538"/>
              <a:ext cx="0" cy="2460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2" name="Line 63"/>
            <p:cNvSpPr>
              <a:spLocks noChangeShapeType="1"/>
            </p:cNvSpPr>
            <p:nvPr/>
          </p:nvSpPr>
          <p:spPr bwMode="auto">
            <a:xfrm>
              <a:off x="5251450" y="44370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3" name="Line 64"/>
            <p:cNvSpPr>
              <a:spLocks noChangeShapeType="1"/>
            </p:cNvSpPr>
            <p:nvPr/>
          </p:nvSpPr>
          <p:spPr bwMode="auto">
            <a:xfrm>
              <a:off x="5251450" y="4449763"/>
              <a:ext cx="0" cy="49371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4" name="Line 65"/>
            <p:cNvSpPr>
              <a:spLocks noChangeShapeType="1"/>
            </p:cNvSpPr>
            <p:nvPr/>
          </p:nvSpPr>
          <p:spPr bwMode="auto">
            <a:xfrm>
              <a:off x="5140325" y="4957763"/>
              <a:ext cx="111125"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5" name="Line 66"/>
            <p:cNvSpPr>
              <a:spLocks noChangeShapeType="1"/>
            </p:cNvSpPr>
            <p:nvPr/>
          </p:nvSpPr>
          <p:spPr bwMode="auto">
            <a:xfrm>
              <a:off x="7354888" y="4684713"/>
              <a:ext cx="442912" cy="0"/>
            </a:xfrm>
            <a:prstGeom prst="line">
              <a:avLst/>
            </a:prstGeom>
            <a:noFill/>
            <a:ln w="952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58756" name="Line 67"/>
            <p:cNvSpPr>
              <a:spLocks noChangeShapeType="1"/>
            </p:cNvSpPr>
            <p:nvPr/>
          </p:nvSpPr>
          <p:spPr bwMode="auto">
            <a:xfrm>
              <a:off x="1836738" y="4076700"/>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7" name="Line 68"/>
            <p:cNvSpPr>
              <a:spLocks noChangeShapeType="1"/>
            </p:cNvSpPr>
            <p:nvPr/>
          </p:nvSpPr>
          <p:spPr bwMode="auto">
            <a:xfrm>
              <a:off x="1836738" y="5084763"/>
              <a:ext cx="1660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8" name="Line 69"/>
            <p:cNvSpPr>
              <a:spLocks noChangeShapeType="1"/>
            </p:cNvSpPr>
            <p:nvPr/>
          </p:nvSpPr>
          <p:spPr bwMode="auto">
            <a:xfrm>
              <a:off x="3479800" y="4067175"/>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59" name="Line 70"/>
            <p:cNvSpPr>
              <a:spLocks noChangeShapeType="1"/>
            </p:cNvSpPr>
            <p:nvPr/>
          </p:nvSpPr>
          <p:spPr bwMode="auto">
            <a:xfrm>
              <a:off x="1836738" y="4076700"/>
              <a:ext cx="0" cy="98742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0" name="Line 72"/>
            <p:cNvSpPr>
              <a:spLocks noChangeShapeType="1"/>
            </p:cNvSpPr>
            <p:nvPr/>
          </p:nvSpPr>
          <p:spPr bwMode="auto">
            <a:xfrm>
              <a:off x="4919663" y="4067175"/>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1" name="Line 73"/>
            <p:cNvSpPr>
              <a:spLocks noChangeShapeType="1"/>
            </p:cNvSpPr>
            <p:nvPr/>
          </p:nvSpPr>
          <p:spPr bwMode="auto">
            <a:xfrm>
              <a:off x="7464425" y="4067175"/>
              <a:ext cx="0" cy="12350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2" name="Line 74"/>
            <p:cNvSpPr>
              <a:spLocks noChangeShapeType="1"/>
            </p:cNvSpPr>
            <p:nvPr/>
          </p:nvSpPr>
          <p:spPr bwMode="auto">
            <a:xfrm>
              <a:off x="4919663" y="4067175"/>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3" name="Line 75"/>
            <p:cNvSpPr>
              <a:spLocks noChangeShapeType="1"/>
            </p:cNvSpPr>
            <p:nvPr/>
          </p:nvSpPr>
          <p:spPr bwMode="auto">
            <a:xfrm>
              <a:off x="4932363" y="5300663"/>
              <a:ext cx="2544762"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4" name="Line 76"/>
            <p:cNvSpPr>
              <a:spLocks noChangeShapeType="1"/>
            </p:cNvSpPr>
            <p:nvPr/>
          </p:nvSpPr>
          <p:spPr bwMode="auto">
            <a:xfrm>
              <a:off x="1679575" y="4560888"/>
              <a:ext cx="0" cy="863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5" name="Line 77"/>
            <p:cNvSpPr>
              <a:spLocks noChangeShapeType="1"/>
            </p:cNvSpPr>
            <p:nvPr/>
          </p:nvSpPr>
          <p:spPr bwMode="auto">
            <a:xfrm>
              <a:off x="7575550" y="4684713"/>
              <a:ext cx="0" cy="739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6" name="Line 78"/>
            <p:cNvSpPr>
              <a:spLocks noChangeShapeType="1"/>
            </p:cNvSpPr>
            <p:nvPr/>
          </p:nvSpPr>
          <p:spPr bwMode="auto">
            <a:xfrm>
              <a:off x="1487488" y="59182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7" name="Line 79"/>
            <p:cNvSpPr>
              <a:spLocks noChangeShapeType="1"/>
            </p:cNvSpPr>
            <p:nvPr/>
          </p:nvSpPr>
          <p:spPr bwMode="auto">
            <a:xfrm>
              <a:off x="6911975" y="5918200"/>
              <a:ext cx="154940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8" name="Line 80"/>
            <p:cNvSpPr>
              <a:spLocks noChangeShapeType="1"/>
            </p:cNvSpPr>
            <p:nvPr/>
          </p:nvSpPr>
          <p:spPr bwMode="auto">
            <a:xfrm>
              <a:off x="7021513"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69" name="Line 81"/>
            <p:cNvSpPr>
              <a:spLocks noChangeShapeType="1"/>
            </p:cNvSpPr>
            <p:nvPr/>
          </p:nvSpPr>
          <p:spPr bwMode="auto">
            <a:xfrm>
              <a:off x="7021513" y="5548313"/>
              <a:ext cx="22225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0" name="Line 82"/>
            <p:cNvSpPr>
              <a:spLocks noChangeShapeType="1"/>
            </p:cNvSpPr>
            <p:nvPr/>
          </p:nvSpPr>
          <p:spPr bwMode="auto">
            <a:xfrm>
              <a:off x="7243763"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1" name="Line 83"/>
            <p:cNvSpPr>
              <a:spLocks noChangeShapeType="1"/>
            </p:cNvSpPr>
            <p:nvPr/>
          </p:nvSpPr>
          <p:spPr bwMode="auto">
            <a:xfrm>
              <a:off x="7464425"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2" name="Line 84"/>
            <p:cNvSpPr>
              <a:spLocks noChangeShapeType="1"/>
            </p:cNvSpPr>
            <p:nvPr/>
          </p:nvSpPr>
          <p:spPr bwMode="auto">
            <a:xfrm>
              <a:off x="7907338"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3" name="Line 85"/>
            <p:cNvSpPr>
              <a:spLocks noChangeShapeType="1"/>
            </p:cNvSpPr>
            <p:nvPr/>
          </p:nvSpPr>
          <p:spPr bwMode="auto">
            <a:xfrm>
              <a:off x="7464425" y="5548313"/>
              <a:ext cx="442913"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4" name="Line 86"/>
            <p:cNvSpPr>
              <a:spLocks noChangeShapeType="1"/>
            </p:cNvSpPr>
            <p:nvPr/>
          </p:nvSpPr>
          <p:spPr bwMode="auto">
            <a:xfrm>
              <a:off x="8129588"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5" name="Line 87"/>
            <p:cNvSpPr>
              <a:spLocks noChangeShapeType="1"/>
            </p:cNvSpPr>
            <p:nvPr/>
          </p:nvSpPr>
          <p:spPr bwMode="auto">
            <a:xfrm>
              <a:off x="8129588" y="5548313"/>
              <a:ext cx="220662"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76" name="Freeform 88"/>
            <p:cNvSpPr>
              <a:spLocks/>
            </p:cNvSpPr>
            <p:nvPr/>
          </p:nvSpPr>
          <p:spPr bwMode="auto">
            <a:xfrm>
              <a:off x="1598613" y="5548313"/>
              <a:ext cx="220662"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7" name="Freeform 89"/>
            <p:cNvSpPr>
              <a:spLocks/>
            </p:cNvSpPr>
            <p:nvPr/>
          </p:nvSpPr>
          <p:spPr bwMode="auto">
            <a:xfrm>
              <a:off x="1930400" y="5527675"/>
              <a:ext cx="663575" cy="390525"/>
            </a:xfrm>
            <a:custGeom>
              <a:avLst/>
              <a:gdLst>
                <a:gd name="T0" fmla="*/ 0 w 864"/>
                <a:gd name="T1" fmla="*/ 2147483647 h 456"/>
                <a:gd name="T2" fmla="*/ 2147483647 w 864"/>
                <a:gd name="T3" fmla="*/ 2147483647 h 456"/>
                <a:gd name="T4" fmla="*/ 2147483647 w 864"/>
                <a:gd name="T5" fmla="*/ 2147483647 h 456"/>
                <a:gd name="T6" fmla="*/ 2147483647 w 864"/>
                <a:gd name="T7" fmla="*/ 2147483647 h 456"/>
                <a:gd name="T8" fmla="*/ 2147483647 w 864"/>
                <a:gd name="T9" fmla="*/ 2147483647 h 456"/>
                <a:gd name="T10" fmla="*/ 2147483647 w 864"/>
                <a:gd name="T11" fmla="*/ 2147483647 h 456"/>
                <a:gd name="T12" fmla="*/ 0 60000 65536"/>
                <a:gd name="T13" fmla="*/ 0 60000 65536"/>
                <a:gd name="T14" fmla="*/ 0 60000 65536"/>
                <a:gd name="T15" fmla="*/ 0 60000 65536"/>
                <a:gd name="T16" fmla="*/ 0 60000 65536"/>
                <a:gd name="T17" fmla="*/ 0 60000 65536"/>
                <a:gd name="T18" fmla="*/ 0 w 864"/>
                <a:gd name="T19" fmla="*/ 0 h 456"/>
                <a:gd name="T20" fmla="*/ 864 w 864"/>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864" h="456">
                  <a:moveTo>
                    <a:pt x="0" y="456"/>
                  </a:moveTo>
                  <a:cubicBezTo>
                    <a:pt x="48" y="348"/>
                    <a:pt x="96" y="240"/>
                    <a:pt x="144" y="168"/>
                  </a:cubicBezTo>
                  <a:cubicBezTo>
                    <a:pt x="192" y="96"/>
                    <a:pt x="216" y="48"/>
                    <a:pt x="288" y="24"/>
                  </a:cubicBezTo>
                  <a:cubicBezTo>
                    <a:pt x="360" y="0"/>
                    <a:pt x="504" y="0"/>
                    <a:pt x="576" y="24"/>
                  </a:cubicBezTo>
                  <a:cubicBezTo>
                    <a:pt x="648" y="48"/>
                    <a:pt x="672" y="96"/>
                    <a:pt x="720" y="168"/>
                  </a:cubicBezTo>
                  <a:cubicBezTo>
                    <a:pt x="768" y="240"/>
                    <a:pt x="864" y="408"/>
                    <a:pt x="864" y="456"/>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8" name="Freeform 90"/>
            <p:cNvSpPr>
              <a:spLocks/>
            </p:cNvSpPr>
            <p:nvPr/>
          </p:nvSpPr>
          <p:spPr bwMode="auto">
            <a:xfrm>
              <a:off x="2705100" y="5548313"/>
              <a:ext cx="220663" cy="369887"/>
            </a:xfrm>
            <a:custGeom>
              <a:avLst/>
              <a:gdLst>
                <a:gd name="T0" fmla="*/ 0 w 288"/>
                <a:gd name="T1" fmla="*/ 2147483647 h 432"/>
                <a:gd name="T2" fmla="*/ 2147483647 w 288"/>
                <a:gd name="T3" fmla="*/ 0 h 432"/>
                <a:gd name="T4" fmla="*/ 2147483647 w 288"/>
                <a:gd name="T5" fmla="*/ 2147483647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432"/>
                  </a:moveTo>
                  <a:cubicBezTo>
                    <a:pt x="48" y="216"/>
                    <a:pt x="96" y="0"/>
                    <a:pt x="144" y="0"/>
                  </a:cubicBezTo>
                  <a:cubicBezTo>
                    <a:pt x="192" y="0"/>
                    <a:pt x="240" y="216"/>
                    <a:pt x="288" y="432"/>
                  </a:cubicBez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8779" name="Line 91"/>
            <p:cNvSpPr>
              <a:spLocks noChangeShapeType="1"/>
            </p:cNvSpPr>
            <p:nvPr/>
          </p:nvSpPr>
          <p:spPr bwMode="auto">
            <a:xfrm>
              <a:off x="8350250" y="5548313"/>
              <a:ext cx="0" cy="369887"/>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8780" name="Line 92"/>
            <p:cNvSpPr>
              <a:spLocks noChangeShapeType="1"/>
            </p:cNvSpPr>
            <p:nvPr/>
          </p:nvSpPr>
          <p:spPr bwMode="auto">
            <a:xfrm>
              <a:off x="4789488" y="4941888"/>
              <a:ext cx="714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07620" name="Rectangle 100"/>
          <p:cNvSpPr>
            <a:spLocks noRot="1" noChangeArrowheads="1"/>
          </p:cNvSpPr>
          <p:nvPr/>
        </p:nvSpPr>
        <p:spPr bwMode="auto">
          <a:xfrm>
            <a:off x="457200" y="1600200"/>
            <a:ext cx="80645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81000" indent="-381000" eaLnBrk="1" hangingPunct="1">
              <a:lnSpc>
                <a:spcPct val="150000"/>
              </a:lnSpc>
              <a:spcBef>
                <a:spcPct val="20000"/>
              </a:spcBef>
              <a:buClr>
                <a:schemeClr val="hlink"/>
              </a:buClr>
              <a:buFont typeface="Wingdings" charset="0"/>
              <a:buChar char="§"/>
            </a:pPr>
            <a:r>
              <a:rPr lang="en-US" sz="2200" dirty="0" err="1">
                <a:solidFill>
                  <a:srgbClr val="000066"/>
                </a:solidFill>
                <a:latin typeface="Arial"/>
                <a:cs typeface="Arial"/>
              </a:rPr>
              <a:t>Xuất</a:t>
            </a:r>
            <a:r>
              <a:rPr lang="en-US" sz="2200" dirty="0">
                <a:solidFill>
                  <a:srgbClr val="000066"/>
                </a:solidFill>
                <a:latin typeface="Arial"/>
                <a:cs typeface="Arial"/>
              </a:rPr>
              <a:t> </a:t>
            </a:r>
            <a:r>
              <a:rPr lang="en-US" sz="2200" dirty="0" err="1">
                <a:solidFill>
                  <a:srgbClr val="000066"/>
                </a:solidFill>
                <a:latin typeface="Arial"/>
                <a:cs typeface="Arial"/>
              </a:rPr>
              <a:t>xung</a:t>
            </a:r>
            <a:r>
              <a:rPr lang="en-US" sz="2200" dirty="0">
                <a:solidFill>
                  <a:srgbClr val="000066"/>
                </a:solidFill>
                <a:latin typeface="Arial"/>
                <a:cs typeface="Arial"/>
              </a:rPr>
              <a:t> </a:t>
            </a:r>
            <a:r>
              <a:rPr lang="en-US" sz="2200" dirty="0" err="1">
                <a:solidFill>
                  <a:srgbClr val="000066"/>
                </a:solidFill>
                <a:latin typeface="Arial"/>
                <a:cs typeface="Arial"/>
              </a:rPr>
              <a:t>ra</a:t>
            </a:r>
            <a:r>
              <a:rPr lang="en-US" sz="2200" dirty="0">
                <a:solidFill>
                  <a:srgbClr val="000066"/>
                </a:solidFill>
                <a:latin typeface="Arial"/>
                <a:cs typeface="Arial"/>
              </a:rPr>
              <a:t> </a:t>
            </a:r>
            <a:r>
              <a:rPr lang="en-US" sz="2200" dirty="0" err="1">
                <a:solidFill>
                  <a:srgbClr val="000066"/>
                </a:solidFill>
                <a:latin typeface="Arial"/>
                <a:cs typeface="Arial"/>
              </a:rPr>
              <a:t>rộng</a:t>
            </a:r>
            <a:r>
              <a:rPr lang="en-US" sz="2200" dirty="0">
                <a:solidFill>
                  <a:srgbClr val="000066"/>
                </a:solidFill>
                <a:latin typeface="Arial"/>
                <a:cs typeface="Arial"/>
              </a:rPr>
              <a:t> </a:t>
            </a:r>
            <a:r>
              <a:rPr lang="en-US" sz="2200" dirty="0" err="1">
                <a:solidFill>
                  <a:srgbClr val="000066"/>
                </a:solidFill>
                <a:latin typeface="Arial"/>
                <a:cs typeface="Arial"/>
              </a:rPr>
              <a:t>bằng</a:t>
            </a:r>
            <a:r>
              <a:rPr lang="en-US" sz="2200" dirty="0">
                <a:solidFill>
                  <a:srgbClr val="000066"/>
                </a:solidFill>
                <a:latin typeface="Arial"/>
                <a:cs typeface="Arial"/>
              </a:rPr>
              <a:t> T</a:t>
            </a:r>
            <a:r>
              <a:rPr lang="en-US" sz="2200" baseline="-25000" dirty="0">
                <a:solidFill>
                  <a:srgbClr val="000066"/>
                </a:solidFill>
                <a:latin typeface="Arial"/>
                <a:cs typeface="Arial"/>
              </a:rPr>
              <a:t>0</a:t>
            </a:r>
            <a:r>
              <a:rPr lang="en-US" sz="2200" dirty="0">
                <a:solidFill>
                  <a:srgbClr val="000066"/>
                </a:solidFill>
                <a:latin typeface="Arial"/>
                <a:cs typeface="Arial"/>
              </a:rPr>
              <a:t> </a:t>
            </a:r>
            <a:r>
              <a:rPr lang="en-US" sz="2200" dirty="0" err="1">
                <a:solidFill>
                  <a:srgbClr val="000066"/>
                </a:solidFill>
                <a:latin typeface="Arial"/>
                <a:cs typeface="Arial"/>
              </a:rPr>
              <a:t>mỗi</a:t>
            </a:r>
            <a:r>
              <a:rPr lang="en-US" sz="2200" dirty="0">
                <a:solidFill>
                  <a:srgbClr val="000066"/>
                </a:solidFill>
                <a:latin typeface="Arial"/>
                <a:cs typeface="Arial"/>
              </a:rPr>
              <a:t> </a:t>
            </a:r>
            <a:r>
              <a:rPr lang="en-US" sz="2200" dirty="0" err="1">
                <a:solidFill>
                  <a:srgbClr val="000066"/>
                </a:solidFill>
                <a:latin typeface="Arial"/>
                <a:cs typeface="Arial"/>
              </a:rPr>
              <a:t>khi</a:t>
            </a:r>
            <a:r>
              <a:rPr lang="en-US" sz="2200" dirty="0">
                <a:solidFill>
                  <a:srgbClr val="000066"/>
                </a:solidFill>
                <a:latin typeface="Arial"/>
                <a:cs typeface="Arial"/>
              </a:rPr>
              <a:t> </a:t>
            </a:r>
            <a:r>
              <a:rPr lang="en-US" sz="2200" dirty="0" err="1">
                <a:solidFill>
                  <a:srgbClr val="000066"/>
                </a:solidFill>
                <a:latin typeface="Arial"/>
                <a:cs typeface="Arial"/>
              </a:rPr>
              <a:t>có</a:t>
            </a:r>
            <a:r>
              <a:rPr lang="en-US" sz="2200" dirty="0">
                <a:solidFill>
                  <a:srgbClr val="000066"/>
                </a:solidFill>
                <a:latin typeface="Arial"/>
                <a:cs typeface="Arial"/>
              </a:rPr>
              <a:t> bit 1 </a:t>
            </a:r>
            <a:r>
              <a:rPr lang="en-US" sz="2200" dirty="0" err="1">
                <a:solidFill>
                  <a:srgbClr val="000066"/>
                </a:solidFill>
                <a:latin typeface="Arial"/>
                <a:cs typeface="Arial"/>
              </a:rPr>
              <a:t>trong</a:t>
            </a:r>
            <a:r>
              <a:rPr lang="en-US" sz="2200" dirty="0">
                <a:solidFill>
                  <a:srgbClr val="000066"/>
                </a:solidFill>
                <a:latin typeface="Arial"/>
                <a:cs typeface="Arial"/>
              </a:rPr>
              <a:t> </a:t>
            </a:r>
            <a:r>
              <a:rPr lang="en-US" sz="2200" dirty="0" err="1">
                <a:solidFill>
                  <a:srgbClr val="000066"/>
                </a:solidFill>
                <a:latin typeface="Arial"/>
                <a:cs typeface="Arial"/>
              </a:rPr>
              <a:t>dòng</a:t>
            </a:r>
            <a:r>
              <a:rPr lang="en-US" sz="2200" dirty="0">
                <a:solidFill>
                  <a:srgbClr val="000066"/>
                </a:solidFill>
                <a:latin typeface="Arial"/>
                <a:cs typeface="Arial"/>
              </a:rPr>
              <a:t> NRZ</a:t>
            </a:r>
          </a:p>
        </p:txBody>
      </p:sp>
    </p:spTree>
    <p:extLst>
      <p:ext uri="{BB962C8B-B14F-4D97-AF65-F5344CB8AC3E}">
        <p14:creationId xmlns:p14="http://schemas.microsoft.com/office/powerpoint/2010/main" val="3217912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0" name="Rectangle 6"/>
          <p:cNvSpPr>
            <a:spLocks noGrp="1" noRot="1" noChangeArrowheads="1"/>
          </p:cNvSpPr>
          <p:nvPr>
            <p:ph type="title"/>
          </p:nvPr>
        </p:nvSpPr>
        <p:spPr>
          <a:xfrm>
            <a:off x="395288" y="187325"/>
            <a:ext cx="8385175" cy="649288"/>
          </a:xfrm>
        </p:spPr>
        <p:txBody>
          <a:bodyPr>
            <a:normAutofit/>
          </a:bodyPr>
          <a:lstStyle/>
          <a:p>
            <a:pPr>
              <a:defRPr/>
            </a:pPr>
            <a:r>
              <a:rPr lang="en-US" sz="3400" b="1" dirty="0" err="1">
                <a:solidFill>
                  <a:srgbClr val="000000"/>
                </a:solidFill>
                <a:effectLst>
                  <a:outerShdw blurRad="38100" dist="38100" dir="2700000" algn="tl">
                    <a:srgbClr val="DDDDDD"/>
                  </a:outerShdw>
                </a:effectLst>
                <a:latin typeface="Arial" charset="0"/>
                <a:cs typeface="+mj-cs"/>
              </a:rPr>
              <a:t>Đồng</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bộ</a:t>
            </a:r>
            <a:r>
              <a:rPr lang="en-US" sz="3400" b="1" dirty="0">
                <a:solidFill>
                  <a:srgbClr val="000000"/>
                </a:solidFill>
                <a:effectLst>
                  <a:outerShdw blurRad="38100" dist="38100" dir="2700000" algn="tl">
                    <a:srgbClr val="DDDDDD"/>
                  </a:outerShdw>
                </a:effectLst>
                <a:latin typeface="Arial" charset="0"/>
                <a:cs typeface="+mj-cs"/>
              </a:rPr>
              <a:t> bit</a:t>
            </a:r>
            <a:endParaRPr lang="vi-VN" sz="3400" b="1" dirty="0">
              <a:solidFill>
                <a:srgbClr val="000000"/>
              </a:solidFill>
              <a:effectLst>
                <a:outerShdw blurRad="38100" dist="38100" dir="2700000" algn="tl">
                  <a:srgbClr val="DDDDDD"/>
                </a:outerShdw>
              </a:effectLst>
              <a:latin typeface="Arial" charset="0"/>
              <a:cs typeface="+mj-cs"/>
            </a:endParaRPr>
          </a:p>
        </p:txBody>
      </p:sp>
      <p:sp>
        <p:nvSpPr>
          <p:cNvPr id="108551" name="Rectangle 7"/>
          <p:cNvSpPr>
            <a:spLocks noGrp="1" noRot="1" noChangeArrowheads="1"/>
          </p:cNvSpPr>
          <p:nvPr>
            <p:ph type="body" idx="4294967295"/>
          </p:nvPr>
        </p:nvSpPr>
        <p:spPr>
          <a:xfrm>
            <a:off x="0" y="1385888"/>
            <a:ext cx="9144000" cy="4710112"/>
          </a:xfrm>
        </p:spPr>
        <p:txBody>
          <a:bodyPr>
            <a:normAutofit/>
          </a:bodyPr>
          <a:lstStyle/>
          <a:p>
            <a:pPr marL="381000" indent="-381000">
              <a:lnSpc>
                <a:spcPct val="150000"/>
              </a:lnSpc>
            </a:pPr>
            <a:r>
              <a:rPr lang="en-US" sz="2200" b="1" dirty="0" err="1">
                <a:solidFill>
                  <a:srgbClr val="000066"/>
                </a:solidFill>
                <a:latin typeface="Arial"/>
                <a:cs typeface="Arial"/>
              </a:rPr>
              <a:t>Phương</a:t>
            </a:r>
            <a:r>
              <a:rPr lang="en-US" sz="2200" b="1" dirty="0">
                <a:solidFill>
                  <a:srgbClr val="000066"/>
                </a:solidFill>
                <a:latin typeface="Arial"/>
                <a:cs typeface="Arial"/>
              </a:rPr>
              <a:t> </a:t>
            </a:r>
            <a:r>
              <a:rPr lang="en-US" sz="2200" b="1" dirty="0" err="1">
                <a:solidFill>
                  <a:srgbClr val="000066"/>
                </a:solidFill>
                <a:latin typeface="Arial"/>
                <a:cs typeface="Arial"/>
              </a:rPr>
              <a:t>pháp</a:t>
            </a:r>
            <a:r>
              <a:rPr lang="en-US" sz="2200" b="1" dirty="0">
                <a:solidFill>
                  <a:srgbClr val="000066"/>
                </a:solidFill>
                <a:latin typeface="Arial"/>
                <a:cs typeface="Arial"/>
              </a:rPr>
              <a:t> </a:t>
            </a:r>
            <a:r>
              <a:rPr lang="en-US" sz="2200" b="1" dirty="0" err="1">
                <a:solidFill>
                  <a:srgbClr val="000066"/>
                </a:solidFill>
                <a:latin typeface="Arial"/>
                <a:cs typeface="Arial"/>
              </a:rPr>
              <a:t>đồng</a:t>
            </a:r>
            <a:r>
              <a:rPr lang="en-US" sz="2200" b="1" dirty="0">
                <a:solidFill>
                  <a:srgbClr val="000066"/>
                </a:solidFill>
                <a:latin typeface="Arial"/>
                <a:cs typeface="Arial"/>
              </a:rPr>
              <a:t> </a:t>
            </a:r>
            <a:r>
              <a:rPr lang="en-US" sz="2200" b="1" dirty="0" err="1">
                <a:solidFill>
                  <a:srgbClr val="000066"/>
                </a:solidFill>
                <a:latin typeface="Arial"/>
                <a:cs typeface="Arial"/>
              </a:rPr>
              <a:t>bộ</a:t>
            </a:r>
            <a:r>
              <a:rPr lang="en-US" sz="2200" b="1" dirty="0">
                <a:solidFill>
                  <a:srgbClr val="000066"/>
                </a:solidFill>
                <a:latin typeface="Arial"/>
                <a:cs typeface="Arial"/>
              </a:rPr>
              <a:t> bit: </a:t>
            </a:r>
            <a:r>
              <a:rPr lang="en-US" sz="2200" dirty="0">
                <a:solidFill>
                  <a:srgbClr val="000066"/>
                </a:solidFill>
                <a:latin typeface="Arial"/>
                <a:cs typeface="Arial"/>
              </a:rPr>
              <a:t>2 </a:t>
            </a:r>
            <a:r>
              <a:rPr lang="en-US" sz="2200" dirty="0" err="1">
                <a:solidFill>
                  <a:srgbClr val="000066"/>
                </a:solidFill>
                <a:latin typeface="Arial"/>
                <a:cs typeface="Arial"/>
              </a:rPr>
              <a:t>phương</a:t>
            </a:r>
            <a:r>
              <a:rPr lang="en-US" sz="2200" dirty="0">
                <a:solidFill>
                  <a:srgbClr val="000066"/>
                </a:solidFill>
                <a:latin typeface="Arial"/>
                <a:cs typeface="Arial"/>
              </a:rPr>
              <a:t> </a:t>
            </a:r>
            <a:r>
              <a:rPr lang="en-US" sz="2200" dirty="0" err="1">
                <a:solidFill>
                  <a:srgbClr val="000066"/>
                </a:solidFill>
                <a:latin typeface="Arial"/>
                <a:cs typeface="Arial"/>
              </a:rPr>
              <a:t>pháp</a:t>
            </a:r>
            <a:endParaRPr lang="en-US" sz="2200" dirty="0">
              <a:solidFill>
                <a:srgbClr val="000066"/>
              </a:solidFill>
              <a:latin typeface="Arial"/>
              <a:cs typeface="Arial"/>
            </a:endParaRPr>
          </a:p>
          <a:p>
            <a:pPr>
              <a:lnSpc>
                <a:spcPct val="150000"/>
              </a:lnSpc>
              <a:buFont typeface="Wingdings" pitchFamily="2" charset="2"/>
              <a:buChar char="Ø"/>
            </a:pPr>
            <a:r>
              <a:rPr lang="en-US" sz="2200" dirty="0" err="1">
                <a:solidFill>
                  <a:srgbClr val="000066"/>
                </a:solidFill>
                <a:latin typeface="Arial"/>
                <a:cs typeface="Arial"/>
              </a:rPr>
              <a:t>Gởi</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phát</a:t>
            </a:r>
            <a:r>
              <a:rPr lang="en-US" sz="2200" dirty="0">
                <a:solidFill>
                  <a:srgbClr val="000066"/>
                </a:solidFill>
                <a:latin typeface="Arial"/>
                <a:cs typeface="Arial"/>
              </a:rPr>
              <a:t> </a:t>
            </a:r>
            <a:r>
              <a:rPr lang="en-US" sz="2200" dirty="0" err="1">
                <a:solidFill>
                  <a:srgbClr val="000066"/>
                </a:solidFill>
                <a:latin typeface="Arial"/>
                <a:cs typeface="Arial"/>
              </a:rPr>
              <a:t>cho</a:t>
            </a:r>
            <a:r>
              <a:rPr lang="en-US" sz="2200" dirty="0">
                <a:solidFill>
                  <a:srgbClr val="000066"/>
                </a:solidFill>
                <a:latin typeface="Arial"/>
                <a:cs typeface="Arial"/>
              </a:rPr>
              <a:t> </a:t>
            </a:r>
            <a:r>
              <a:rPr lang="en-US" sz="2200" dirty="0" err="1">
                <a:solidFill>
                  <a:srgbClr val="000066"/>
                </a:solidFill>
                <a:latin typeface="Arial"/>
                <a:cs typeface="Arial"/>
              </a:rPr>
              <a:t>bên</a:t>
            </a:r>
            <a:r>
              <a:rPr lang="en-US" sz="2200" dirty="0">
                <a:solidFill>
                  <a:srgbClr val="000066"/>
                </a:solidFill>
                <a:latin typeface="Arial"/>
                <a:cs typeface="Arial"/>
              </a:rPr>
              <a:t> </a:t>
            </a:r>
            <a:r>
              <a:rPr lang="en-US" sz="2200" dirty="0" err="1">
                <a:solidFill>
                  <a:srgbClr val="000066"/>
                </a:solidFill>
                <a:latin typeface="Arial"/>
                <a:cs typeface="Arial"/>
              </a:rPr>
              <a:t>thu</a:t>
            </a:r>
            <a:r>
              <a:rPr lang="en-US" sz="2200" dirty="0">
                <a:solidFill>
                  <a:srgbClr val="000066"/>
                </a:solidFill>
                <a:latin typeface="Arial"/>
                <a:cs typeface="Arial"/>
              </a:rPr>
              <a:t> </a:t>
            </a:r>
            <a:r>
              <a:rPr lang="en-US" sz="2200" dirty="0" err="1">
                <a:solidFill>
                  <a:srgbClr val="000066"/>
                </a:solidFill>
                <a:latin typeface="Arial"/>
                <a:cs typeface="Arial"/>
              </a:rPr>
              <a:t>trên</a:t>
            </a:r>
            <a:r>
              <a:rPr lang="en-US" sz="2200" dirty="0">
                <a:solidFill>
                  <a:srgbClr val="000066"/>
                </a:solidFill>
                <a:latin typeface="Arial"/>
                <a:cs typeface="Arial"/>
              </a:rPr>
              <a:t> </a:t>
            </a:r>
            <a:r>
              <a:rPr lang="en-US" sz="2200" dirty="0" err="1">
                <a:solidFill>
                  <a:srgbClr val="000066"/>
                </a:solidFill>
                <a:latin typeface="Arial"/>
                <a:cs typeface="Arial"/>
              </a:rPr>
              <a:t>một</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truyền</a:t>
            </a:r>
            <a:r>
              <a:rPr lang="en-US" sz="2200" dirty="0">
                <a:solidFill>
                  <a:srgbClr val="000066"/>
                </a:solidFill>
                <a:latin typeface="Arial"/>
                <a:cs typeface="Arial"/>
              </a:rPr>
              <a:t> </a:t>
            </a:r>
            <a:r>
              <a:rPr lang="en-US" sz="2200" dirty="0" err="1">
                <a:solidFill>
                  <a:srgbClr val="000066"/>
                </a:solidFill>
                <a:latin typeface="Arial"/>
                <a:cs typeface="Arial"/>
              </a:rPr>
              <a:t>riêng</a:t>
            </a:r>
            <a:endParaRPr lang="en-US" sz="2200" dirty="0">
              <a:solidFill>
                <a:srgbClr val="000066"/>
              </a:solidFill>
              <a:latin typeface="Arial"/>
              <a:cs typeface="Arial"/>
            </a:endParaRPr>
          </a:p>
          <a:p>
            <a:pPr>
              <a:lnSpc>
                <a:spcPct val="150000"/>
              </a:lnSpc>
              <a:buFont typeface="Wingdings" pitchFamily="2" charset="2"/>
              <a:buChar char="Ø"/>
            </a:pPr>
            <a:r>
              <a:rPr lang="en-US" sz="2200" u="sng" dirty="0" err="1">
                <a:solidFill>
                  <a:srgbClr val="FF0000"/>
                </a:solidFill>
                <a:latin typeface="Arial"/>
                <a:cs typeface="Arial"/>
              </a:rPr>
              <a:t>Nhúng</a:t>
            </a:r>
            <a:r>
              <a:rPr lang="en-US" sz="2200" u="sng" dirty="0">
                <a:solidFill>
                  <a:srgbClr val="FF0000"/>
                </a:solidFill>
                <a:latin typeface="Arial"/>
                <a:cs typeface="Arial"/>
              </a:rPr>
              <a:t> </a:t>
            </a:r>
            <a:r>
              <a:rPr lang="en-US" sz="2200" u="sng" dirty="0" err="1">
                <a:solidFill>
                  <a:srgbClr val="FF0000"/>
                </a:solidFill>
                <a:latin typeface="Arial"/>
                <a:cs typeface="Arial"/>
              </a:rPr>
              <a:t>tín</a:t>
            </a:r>
            <a:r>
              <a:rPr lang="en-US" sz="2200" u="sng" dirty="0">
                <a:solidFill>
                  <a:srgbClr val="FF0000"/>
                </a:solidFill>
                <a:latin typeface="Arial"/>
                <a:cs typeface="Arial"/>
              </a:rPr>
              <a:t> </a:t>
            </a:r>
            <a:r>
              <a:rPr lang="en-US" sz="2200" u="sng" dirty="0" err="1">
                <a:solidFill>
                  <a:srgbClr val="FF0000"/>
                </a:solidFill>
                <a:latin typeface="Arial"/>
                <a:cs typeface="Arial"/>
              </a:rPr>
              <a:t>hiệu</a:t>
            </a:r>
            <a:r>
              <a:rPr lang="en-US" sz="2200" u="sng" dirty="0">
                <a:solidFill>
                  <a:srgbClr val="FF0000"/>
                </a:solidFill>
                <a:latin typeface="Arial"/>
                <a:cs typeface="Arial"/>
              </a:rPr>
              <a:t> </a:t>
            </a:r>
            <a:r>
              <a:rPr lang="en-US" sz="2200" u="sng" dirty="0" err="1">
                <a:solidFill>
                  <a:srgbClr val="FF0000"/>
                </a:solidFill>
                <a:latin typeface="Arial"/>
                <a:cs typeface="Arial"/>
              </a:rPr>
              <a:t>đồng</a:t>
            </a:r>
            <a:r>
              <a:rPr lang="en-US" sz="2200" u="sng" dirty="0">
                <a:solidFill>
                  <a:srgbClr val="FF0000"/>
                </a:solidFill>
                <a:latin typeface="Arial"/>
                <a:cs typeface="Arial"/>
              </a:rPr>
              <a:t> </a:t>
            </a:r>
            <a:r>
              <a:rPr lang="en-US" sz="2200" u="sng" dirty="0" err="1">
                <a:solidFill>
                  <a:srgbClr val="FF0000"/>
                </a:solidFill>
                <a:latin typeface="Arial"/>
                <a:cs typeface="Arial"/>
              </a:rPr>
              <a:t>hồ</a:t>
            </a:r>
            <a:r>
              <a:rPr lang="en-US" sz="2200" u="sng" dirty="0">
                <a:solidFill>
                  <a:srgbClr val="FF0000"/>
                </a:solidFill>
                <a:latin typeface="Arial"/>
                <a:cs typeface="Arial"/>
              </a:rPr>
              <a:t> </a:t>
            </a:r>
            <a:r>
              <a:rPr lang="en-US" sz="2200" u="sng" dirty="0" err="1">
                <a:solidFill>
                  <a:srgbClr val="FF0000"/>
                </a:solidFill>
                <a:latin typeface="Arial"/>
                <a:cs typeface="Arial"/>
              </a:rPr>
              <a:t>vào</a:t>
            </a:r>
            <a:r>
              <a:rPr lang="en-US" sz="2200" u="sng" dirty="0">
                <a:solidFill>
                  <a:srgbClr val="FF0000"/>
                </a:solidFill>
                <a:latin typeface="Arial"/>
                <a:cs typeface="Arial"/>
              </a:rPr>
              <a:t> </a:t>
            </a:r>
            <a:r>
              <a:rPr lang="en-US" sz="2200" u="sng" dirty="0" err="1">
                <a:solidFill>
                  <a:srgbClr val="FF0000"/>
                </a:solidFill>
                <a:latin typeface="Arial"/>
                <a:cs typeface="Arial"/>
              </a:rPr>
              <a:t>trong</a:t>
            </a:r>
            <a:r>
              <a:rPr lang="en-US" sz="2200" u="sng" dirty="0">
                <a:solidFill>
                  <a:srgbClr val="FF0000"/>
                </a:solidFill>
                <a:latin typeface="Arial"/>
                <a:cs typeface="Arial"/>
              </a:rPr>
              <a:t> </a:t>
            </a:r>
            <a:r>
              <a:rPr lang="en-US" sz="2200" u="sng" dirty="0" err="1">
                <a:solidFill>
                  <a:srgbClr val="FF0000"/>
                </a:solidFill>
                <a:latin typeface="Arial"/>
                <a:cs typeface="Arial"/>
              </a:rPr>
              <a:t>dòng</a:t>
            </a:r>
            <a:r>
              <a:rPr lang="en-US" sz="2200" u="sng" dirty="0">
                <a:solidFill>
                  <a:srgbClr val="FF0000"/>
                </a:solidFill>
                <a:latin typeface="Arial"/>
                <a:cs typeface="Arial"/>
              </a:rPr>
              <a:t> bit </a:t>
            </a:r>
            <a:r>
              <a:rPr lang="en-US" sz="2200" u="sng" dirty="0" err="1">
                <a:solidFill>
                  <a:srgbClr val="FF0000"/>
                </a:solidFill>
                <a:latin typeface="Arial"/>
                <a:cs typeface="Arial"/>
              </a:rPr>
              <a:t>phát</a:t>
            </a:r>
            <a:endParaRPr lang="en-US" sz="2200" u="sng" dirty="0">
              <a:solidFill>
                <a:srgbClr val="FF0000"/>
              </a:solidFill>
              <a:latin typeface="Arial"/>
              <a:cs typeface="Arial"/>
            </a:endParaRPr>
          </a:p>
          <a:p>
            <a:pPr marL="381000" indent="-381000">
              <a:lnSpc>
                <a:spcPct val="150000"/>
              </a:lnSpc>
            </a:pPr>
            <a:r>
              <a:rPr lang="en-US" sz="2200" b="1" dirty="0" err="1">
                <a:solidFill>
                  <a:srgbClr val="000066"/>
                </a:solidFill>
                <a:latin typeface="Arial"/>
                <a:cs typeface="Arial"/>
              </a:rPr>
              <a:t>Mạch</a:t>
            </a:r>
            <a:r>
              <a:rPr lang="en-US" sz="2200" b="1" dirty="0">
                <a:solidFill>
                  <a:srgbClr val="000066"/>
                </a:solidFill>
                <a:latin typeface="Arial"/>
                <a:cs typeface="Arial"/>
              </a:rPr>
              <a:t> </a:t>
            </a:r>
            <a:r>
              <a:rPr lang="en-US" sz="2200" b="1" dirty="0" err="1">
                <a:solidFill>
                  <a:srgbClr val="000066"/>
                </a:solidFill>
                <a:latin typeface="Arial"/>
                <a:cs typeface="Arial"/>
              </a:rPr>
              <a:t>đồng</a:t>
            </a:r>
            <a:r>
              <a:rPr lang="en-US" sz="2200" b="1" dirty="0">
                <a:solidFill>
                  <a:srgbClr val="000066"/>
                </a:solidFill>
                <a:latin typeface="Arial"/>
                <a:cs typeface="Arial"/>
              </a:rPr>
              <a:t> </a:t>
            </a:r>
            <a:r>
              <a:rPr lang="en-US" sz="2200" b="1" dirty="0" err="1">
                <a:solidFill>
                  <a:srgbClr val="000066"/>
                </a:solidFill>
                <a:latin typeface="Arial"/>
                <a:cs typeface="Arial"/>
              </a:rPr>
              <a:t>bộ</a:t>
            </a:r>
            <a:r>
              <a:rPr lang="en-US" sz="2200" b="1" dirty="0">
                <a:solidFill>
                  <a:srgbClr val="000066"/>
                </a:solidFill>
                <a:latin typeface="Arial"/>
                <a:cs typeface="Arial"/>
              </a:rPr>
              <a:t> bit: </a:t>
            </a:r>
            <a:r>
              <a:rPr lang="en-US" sz="2200" dirty="0" err="1">
                <a:solidFill>
                  <a:srgbClr val="000066"/>
                </a:solidFill>
                <a:latin typeface="Arial"/>
                <a:cs typeface="Arial"/>
              </a:rPr>
              <a:t>khôi</a:t>
            </a:r>
            <a:r>
              <a:rPr lang="en-US" sz="2200" dirty="0">
                <a:solidFill>
                  <a:srgbClr val="000066"/>
                </a:solidFill>
                <a:latin typeface="Arial"/>
                <a:cs typeface="Arial"/>
              </a:rPr>
              <a:t> </a:t>
            </a:r>
            <a:r>
              <a:rPr lang="en-US" sz="2200" dirty="0" err="1">
                <a:solidFill>
                  <a:srgbClr val="000066"/>
                </a:solidFill>
                <a:latin typeface="Arial"/>
                <a:cs typeface="Arial"/>
              </a:rPr>
              <a:t>phục</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từ</a:t>
            </a:r>
            <a:r>
              <a:rPr lang="en-US" sz="2200" dirty="0">
                <a:solidFill>
                  <a:srgbClr val="000066"/>
                </a:solidFill>
                <a:latin typeface="Arial"/>
                <a:cs typeface="Arial"/>
              </a:rPr>
              <a:t> </a:t>
            </a:r>
            <a:r>
              <a:rPr lang="en-US" sz="2200" dirty="0" err="1">
                <a:solidFill>
                  <a:srgbClr val="000066"/>
                </a:solidFill>
                <a:latin typeface="Arial"/>
                <a:cs typeface="Arial"/>
              </a:rPr>
              <a:t>dòng</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thu</a:t>
            </a:r>
            <a:endParaRPr lang="en-US" sz="2200" dirty="0">
              <a:solidFill>
                <a:srgbClr val="000066"/>
              </a:solidFill>
              <a:latin typeface="Arial"/>
              <a:cs typeface="Arial"/>
            </a:endParaRPr>
          </a:p>
          <a:p>
            <a:pPr>
              <a:lnSpc>
                <a:spcPct val="150000"/>
              </a:lnSpc>
              <a:buFont typeface="Wingdings" pitchFamily="2" charset="2"/>
              <a:buChar char="Ø"/>
            </a:pPr>
            <a:r>
              <a:rPr lang="en-US" sz="2200" dirty="0" err="1">
                <a:solidFill>
                  <a:srgbClr val="000066"/>
                </a:solidFill>
                <a:latin typeface="Arial"/>
                <a:cs typeface="Arial"/>
              </a:rPr>
              <a:t>Đối</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mã</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có</a:t>
            </a:r>
            <a:r>
              <a:rPr lang="en-US" sz="2200" dirty="0">
                <a:solidFill>
                  <a:srgbClr val="000066"/>
                </a:solidFill>
                <a:latin typeface="Arial"/>
                <a:cs typeface="Arial"/>
              </a:rPr>
              <a:t> </a:t>
            </a:r>
            <a:r>
              <a:rPr lang="en-US" sz="2200" dirty="0" err="1">
                <a:solidFill>
                  <a:srgbClr val="000066"/>
                </a:solidFill>
                <a:latin typeface="Arial"/>
                <a:cs typeface="Arial"/>
              </a:rPr>
              <a:t>chứa</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(polar RZ…), </a:t>
            </a:r>
            <a:r>
              <a:rPr lang="en-US" sz="2200" dirty="0" err="1">
                <a:solidFill>
                  <a:srgbClr val="000066"/>
                </a:solidFill>
                <a:latin typeface="Arial"/>
                <a:cs typeface="Arial"/>
              </a:rPr>
              <a:t>dùng</a:t>
            </a:r>
            <a:r>
              <a:rPr lang="en-US" sz="2200" dirty="0">
                <a:solidFill>
                  <a:srgbClr val="000066"/>
                </a:solidFill>
                <a:latin typeface="Arial"/>
                <a:cs typeface="Arial"/>
              </a:rPr>
              <a:t> </a:t>
            </a:r>
            <a:r>
              <a:rPr lang="en-US" sz="2200" dirty="0" err="1">
                <a:solidFill>
                  <a:srgbClr val="000066"/>
                </a:solidFill>
                <a:latin typeface="Arial"/>
                <a:cs typeface="Arial"/>
              </a:rPr>
              <a:t>mạch</a:t>
            </a:r>
            <a:r>
              <a:rPr lang="en-US" sz="2200" dirty="0">
                <a:solidFill>
                  <a:srgbClr val="000066"/>
                </a:solidFill>
                <a:latin typeface="Arial"/>
                <a:cs typeface="Arial"/>
              </a:rPr>
              <a:t> </a:t>
            </a:r>
            <a:r>
              <a:rPr lang="en-US" sz="2200" dirty="0" err="1">
                <a:solidFill>
                  <a:srgbClr val="000066"/>
                </a:solidFill>
                <a:latin typeface="Arial"/>
                <a:cs typeface="Arial"/>
              </a:rPr>
              <a:t>lọc</a:t>
            </a:r>
            <a:r>
              <a:rPr lang="en-US" sz="2200" dirty="0">
                <a:solidFill>
                  <a:srgbClr val="000066"/>
                </a:solidFill>
                <a:latin typeface="Arial"/>
                <a:cs typeface="Arial"/>
              </a:rPr>
              <a:t> </a:t>
            </a:r>
            <a:r>
              <a:rPr lang="en-US" sz="2200" dirty="0" err="1">
                <a:solidFill>
                  <a:srgbClr val="000066"/>
                </a:solidFill>
                <a:latin typeface="Arial"/>
                <a:cs typeface="Arial"/>
              </a:rPr>
              <a:t>cộng</a:t>
            </a:r>
            <a:r>
              <a:rPr lang="en-US" sz="2200" dirty="0">
                <a:solidFill>
                  <a:srgbClr val="000066"/>
                </a:solidFill>
                <a:latin typeface="Arial"/>
                <a:cs typeface="Arial"/>
              </a:rPr>
              <a:t> </a:t>
            </a:r>
            <a:r>
              <a:rPr lang="en-US" sz="2200" dirty="0" err="1">
                <a:solidFill>
                  <a:srgbClr val="000066"/>
                </a:solidFill>
                <a:latin typeface="Arial"/>
                <a:cs typeface="Arial"/>
              </a:rPr>
              <a:t>hưởng</a:t>
            </a:r>
            <a:endParaRPr lang="en-US" sz="2200" dirty="0">
              <a:solidFill>
                <a:srgbClr val="000066"/>
              </a:solidFill>
              <a:latin typeface="Arial"/>
              <a:cs typeface="Arial"/>
            </a:endParaRPr>
          </a:p>
          <a:p>
            <a:pPr>
              <a:lnSpc>
                <a:spcPct val="150000"/>
              </a:lnSpc>
              <a:buFont typeface="Wingdings" pitchFamily="2" charset="2"/>
              <a:buChar char="Ø"/>
            </a:pPr>
            <a:r>
              <a:rPr lang="en-US" sz="2200" dirty="0" err="1">
                <a:solidFill>
                  <a:srgbClr val="000066"/>
                </a:solidFill>
                <a:latin typeface="Arial"/>
                <a:cs typeface="Arial"/>
              </a:rPr>
              <a:t>Đối</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mã</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không</a:t>
            </a:r>
            <a:r>
              <a:rPr lang="en-US" sz="2200" dirty="0">
                <a:solidFill>
                  <a:srgbClr val="000066"/>
                </a:solidFill>
                <a:latin typeface="Arial"/>
                <a:cs typeface="Arial"/>
              </a:rPr>
              <a:t> </a:t>
            </a:r>
            <a:r>
              <a:rPr lang="en-US" sz="2200" dirty="0" err="1">
                <a:solidFill>
                  <a:srgbClr val="000066"/>
                </a:solidFill>
                <a:latin typeface="Arial"/>
                <a:cs typeface="Arial"/>
              </a:rPr>
              <a:t>chứa</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nhưng</a:t>
            </a:r>
            <a:r>
              <a:rPr lang="en-US" sz="2200" dirty="0">
                <a:solidFill>
                  <a:srgbClr val="000066"/>
                </a:solidFill>
                <a:latin typeface="Arial"/>
                <a:cs typeface="Arial"/>
              </a:rPr>
              <a:t> </a:t>
            </a:r>
            <a:r>
              <a:rPr lang="en-US" sz="2200" dirty="0" err="1">
                <a:solidFill>
                  <a:srgbClr val="000066"/>
                </a:solidFill>
                <a:latin typeface="Arial"/>
                <a:cs typeface="Arial"/>
              </a:rPr>
              <a:t>có</a:t>
            </a:r>
            <a:r>
              <a:rPr lang="en-US" sz="2200" dirty="0">
                <a:solidFill>
                  <a:srgbClr val="000066"/>
                </a:solidFill>
                <a:latin typeface="Arial"/>
                <a:cs typeface="Arial"/>
              </a:rPr>
              <a:t> </a:t>
            </a:r>
            <a:r>
              <a:rPr lang="en-US" sz="2200" dirty="0" err="1">
                <a:solidFill>
                  <a:srgbClr val="000066"/>
                </a:solidFill>
                <a:latin typeface="Arial"/>
                <a:cs typeface="Arial"/>
              </a:rPr>
              <a:t>đủ</a:t>
            </a:r>
            <a:r>
              <a:rPr lang="en-US" sz="2200" dirty="0">
                <a:solidFill>
                  <a:srgbClr val="000066"/>
                </a:solidFill>
                <a:latin typeface="Arial"/>
                <a:cs typeface="Arial"/>
              </a:rPr>
              <a:t> </a:t>
            </a:r>
            <a:r>
              <a:rPr lang="en-US" sz="2200" dirty="0" err="1">
                <a:solidFill>
                  <a:srgbClr val="000066"/>
                </a:solidFill>
                <a:latin typeface="Arial"/>
                <a:cs typeface="Arial"/>
              </a:rPr>
              <a:t>số</a:t>
            </a:r>
            <a:r>
              <a:rPr lang="en-US" sz="2200" dirty="0">
                <a:solidFill>
                  <a:srgbClr val="000066"/>
                </a:solidFill>
                <a:latin typeface="Arial"/>
                <a:cs typeface="Arial"/>
              </a:rPr>
              <a:t> </a:t>
            </a:r>
            <a:r>
              <a:rPr lang="en-US" sz="2200" dirty="0" err="1">
                <a:solidFill>
                  <a:srgbClr val="000066"/>
                </a:solidFill>
                <a:latin typeface="Arial"/>
                <a:cs typeface="Arial"/>
              </a:rPr>
              <a:t>lượng</a:t>
            </a:r>
            <a:r>
              <a:rPr lang="en-US" sz="2200" dirty="0">
                <a:solidFill>
                  <a:srgbClr val="000066"/>
                </a:solidFill>
                <a:latin typeface="Arial"/>
                <a:cs typeface="Arial"/>
              </a:rPr>
              <a:t> bit 1 (HDB3,…), </a:t>
            </a:r>
            <a:r>
              <a:rPr lang="en-US" sz="2200" dirty="0" err="1">
                <a:solidFill>
                  <a:srgbClr val="000066"/>
                </a:solidFill>
                <a:latin typeface="Arial"/>
                <a:cs typeface="Arial"/>
              </a:rPr>
              <a:t>dùng</a:t>
            </a:r>
            <a:r>
              <a:rPr lang="en-US" sz="2200" dirty="0">
                <a:solidFill>
                  <a:srgbClr val="000066"/>
                </a:solidFill>
                <a:latin typeface="Arial"/>
                <a:cs typeface="Arial"/>
              </a:rPr>
              <a:t> </a:t>
            </a:r>
            <a:r>
              <a:rPr lang="en-US" sz="2200" dirty="0" err="1">
                <a:solidFill>
                  <a:srgbClr val="000066"/>
                </a:solidFill>
                <a:latin typeface="Arial"/>
                <a:cs typeface="Arial"/>
              </a:rPr>
              <a:t>mạch</a:t>
            </a:r>
            <a:r>
              <a:rPr lang="en-US" sz="2200" dirty="0">
                <a:solidFill>
                  <a:srgbClr val="000066"/>
                </a:solidFill>
                <a:latin typeface="Arial"/>
                <a:cs typeface="Arial"/>
              </a:rPr>
              <a:t> </a:t>
            </a:r>
            <a:r>
              <a:rPr lang="en-US" sz="2200" dirty="0" err="1">
                <a:solidFill>
                  <a:srgbClr val="000066"/>
                </a:solidFill>
                <a:latin typeface="Arial"/>
                <a:cs typeface="Arial"/>
              </a:rPr>
              <a:t>khôi</a:t>
            </a:r>
            <a:r>
              <a:rPr lang="en-US" sz="2200" dirty="0">
                <a:solidFill>
                  <a:srgbClr val="000066"/>
                </a:solidFill>
                <a:latin typeface="Arial"/>
                <a:cs typeface="Arial"/>
              </a:rPr>
              <a:t> </a:t>
            </a:r>
            <a:r>
              <a:rPr lang="en-US" sz="2200" dirty="0" err="1">
                <a:solidFill>
                  <a:srgbClr val="000066"/>
                </a:solidFill>
                <a:latin typeface="Arial"/>
                <a:cs typeface="Arial"/>
              </a:rPr>
              <a:t>phục</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endParaRPr lang="en-US" sz="2200" dirty="0">
              <a:solidFill>
                <a:srgbClr val="000066"/>
              </a:solidFill>
              <a:latin typeface="Arial"/>
              <a:cs typeface="Arial"/>
            </a:endParaRPr>
          </a:p>
        </p:txBody>
      </p:sp>
      <p:sp>
        <p:nvSpPr>
          <p:cNvPr id="15974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48" name="Rectangle 9"/>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49" name="Rectangle 10"/>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50" name="Rectangle 11"/>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51" name="Rectangle 12"/>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Tree>
    <p:extLst>
      <p:ext uri="{BB962C8B-B14F-4D97-AF65-F5344CB8AC3E}">
        <p14:creationId xmlns:p14="http://schemas.microsoft.com/office/powerpoint/2010/main" val="3316489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a:xfrm>
            <a:off x="395288" y="115888"/>
            <a:ext cx="8385175" cy="649287"/>
          </a:xfrm>
        </p:spPr>
        <p:txBody>
          <a:bodyPr>
            <a:normAutofit/>
          </a:bodyPr>
          <a:lstStyle/>
          <a:p>
            <a:pPr>
              <a:defRPr/>
            </a:pPr>
            <a:r>
              <a:rPr lang="en-US" sz="3400" b="1" dirty="0" err="1">
                <a:solidFill>
                  <a:srgbClr val="000000"/>
                </a:solidFill>
                <a:effectLst>
                  <a:outerShdw blurRad="38100" dist="38100" dir="2700000" algn="tl">
                    <a:srgbClr val="DDDDDD"/>
                  </a:outerShdw>
                </a:effectLst>
                <a:latin typeface="Arial" charset="0"/>
                <a:cs typeface="+mj-cs"/>
              </a:rPr>
              <a:t>Mạch</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khôi</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phục</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đồng</a:t>
            </a:r>
            <a:r>
              <a:rPr lang="en-US" sz="3400" b="1" dirty="0">
                <a:solidFill>
                  <a:srgbClr val="000000"/>
                </a:solidFill>
                <a:effectLst>
                  <a:outerShdw blurRad="38100" dist="38100" dir="2700000" algn="tl">
                    <a:srgbClr val="DDDDDD"/>
                  </a:outerShdw>
                </a:effectLst>
                <a:latin typeface="Arial" charset="0"/>
                <a:cs typeface="+mj-cs"/>
              </a:rPr>
              <a:t> </a:t>
            </a:r>
            <a:r>
              <a:rPr lang="en-US" sz="3400" b="1" dirty="0" err="1">
                <a:solidFill>
                  <a:srgbClr val="000000"/>
                </a:solidFill>
                <a:effectLst>
                  <a:outerShdw blurRad="38100" dist="38100" dir="2700000" algn="tl">
                    <a:srgbClr val="DDDDDD"/>
                  </a:outerShdw>
                </a:effectLst>
                <a:latin typeface="Arial" charset="0"/>
                <a:cs typeface="+mj-cs"/>
              </a:rPr>
              <a:t>hồ</a:t>
            </a:r>
            <a:endParaRPr lang="vi-VN" sz="3400" b="1" dirty="0">
              <a:solidFill>
                <a:srgbClr val="000000"/>
              </a:solidFill>
              <a:effectLst>
                <a:outerShdw blurRad="38100" dist="38100" dir="2700000" algn="tl">
                  <a:srgbClr val="DDDDDD"/>
                </a:outerShdw>
              </a:effectLst>
              <a:latin typeface="Arial" charset="0"/>
              <a:cs typeface="+mj-cs"/>
            </a:endParaRPr>
          </a:p>
        </p:txBody>
      </p:sp>
      <p:sp>
        <p:nvSpPr>
          <p:cNvPr id="16077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60771" name="Text Box 10"/>
          <p:cNvSpPr txBox="1">
            <a:spLocks noChangeArrowheads="1"/>
          </p:cNvSpPr>
          <p:nvPr/>
        </p:nvSpPr>
        <p:spPr bwMode="auto">
          <a:xfrm>
            <a:off x="7137400" y="1557338"/>
            <a:ext cx="1682750"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Tín hiệu đồng hồ ra</a:t>
            </a:r>
            <a:endParaRPr lang="vi-VN" sz="1800" b="1">
              <a:latin typeface="Times New Roman" charset="0"/>
              <a:ea typeface="MS Mincho" charset="0"/>
              <a:cs typeface="MS Mincho" charset="0"/>
            </a:endParaRPr>
          </a:p>
        </p:txBody>
      </p:sp>
      <p:sp>
        <p:nvSpPr>
          <p:cNvPr id="160772" name="Text Box 16"/>
          <p:cNvSpPr txBox="1">
            <a:spLocks noChangeArrowheads="1"/>
          </p:cNvSpPr>
          <p:nvPr/>
        </p:nvSpPr>
        <p:spPr bwMode="auto">
          <a:xfrm>
            <a:off x="2195513" y="1066800"/>
            <a:ext cx="24526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dirty="0">
                <a:latin typeface="Times New Roman" charset="0"/>
                <a:ea typeface="MS Mincho" charset="0"/>
                <a:cs typeface="MS Mincho" charset="0"/>
              </a:rPr>
              <a:t>Unipolar RZ</a:t>
            </a:r>
            <a:endParaRPr lang="vi-VN" sz="1800" b="1" dirty="0">
              <a:latin typeface="Times New Roman" charset="0"/>
              <a:ea typeface="MS Mincho" charset="0"/>
              <a:cs typeface="MS Mincho" charset="0"/>
            </a:endParaRPr>
          </a:p>
        </p:txBody>
      </p:sp>
      <p:sp>
        <p:nvSpPr>
          <p:cNvPr id="160773" name="Text Box 18"/>
          <p:cNvSpPr txBox="1">
            <a:spLocks noChangeArrowheads="1"/>
          </p:cNvSpPr>
          <p:nvPr/>
        </p:nvSpPr>
        <p:spPr bwMode="auto">
          <a:xfrm>
            <a:off x="0" y="1341438"/>
            <a:ext cx="161131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dirty="0">
                <a:latin typeface="Times New Roman" charset="0"/>
                <a:ea typeface="MS Mincho" charset="0"/>
                <a:cs typeface="MS Mincho" charset="0"/>
              </a:rPr>
              <a:t>Bipolar RZ</a:t>
            </a:r>
          </a:p>
        </p:txBody>
      </p:sp>
      <p:sp>
        <p:nvSpPr>
          <p:cNvPr id="160774" name="Text Box 19"/>
          <p:cNvSpPr txBox="1">
            <a:spLocks noChangeArrowheads="1"/>
          </p:cNvSpPr>
          <p:nvPr/>
        </p:nvSpPr>
        <p:spPr bwMode="auto">
          <a:xfrm>
            <a:off x="1835150" y="1438275"/>
            <a:ext cx="1287463" cy="600075"/>
          </a:xfrm>
          <a:prstGeom prst="rect">
            <a:avLst/>
          </a:prstGeom>
          <a:gradFill rotWithShape="0">
            <a:gsLst>
              <a:gs pos="0">
                <a:srgbClr val="CCFFFF"/>
              </a:gs>
              <a:gs pos="50000">
                <a:srgbClr val="FFFFFF"/>
              </a:gs>
              <a:gs pos="100000">
                <a:srgbClr val="CCFFFF"/>
              </a:gs>
            </a:gsLst>
            <a:lin ang="5400000" scaled="1"/>
          </a:gradFill>
          <a:ln w="28575">
            <a:solidFill>
              <a:srgbClr val="000000"/>
            </a:solidFill>
            <a:miter lim="800000"/>
            <a:headEnd/>
            <a:tailEnd/>
          </a:ln>
        </p:spPr>
        <p:txBody>
          <a:bodyPr lIns="18000" rIns="1800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Mạch bình phương</a:t>
            </a:r>
            <a:endParaRPr lang="vi-VN" sz="1800" b="1">
              <a:ea typeface="MS Mincho" charset="0"/>
              <a:cs typeface="MS Mincho" charset="0"/>
            </a:endParaRPr>
          </a:p>
        </p:txBody>
      </p:sp>
      <p:sp>
        <p:nvSpPr>
          <p:cNvPr id="160775" name="Text Box 20"/>
          <p:cNvSpPr txBox="1">
            <a:spLocks noChangeArrowheads="1"/>
          </p:cNvSpPr>
          <p:nvPr/>
        </p:nvSpPr>
        <p:spPr bwMode="auto">
          <a:xfrm>
            <a:off x="3759200" y="1379538"/>
            <a:ext cx="1295400" cy="647700"/>
          </a:xfrm>
          <a:prstGeom prst="rect">
            <a:avLst/>
          </a:prstGeom>
          <a:gradFill rotWithShape="0">
            <a:gsLst>
              <a:gs pos="0">
                <a:srgbClr val="FFFF99"/>
              </a:gs>
              <a:gs pos="50000">
                <a:srgbClr val="FFFFFF"/>
              </a:gs>
              <a:gs pos="100000">
                <a:srgbClr val="FFFF99"/>
              </a:gs>
            </a:gsLst>
            <a:lin ang="5400000" scaled="1"/>
          </a:gradFill>
          <a:ln w="28575">
            <a:solidFill>
              <a:srgbClr val="000000"/>
            </a:solidFill>
            <a:miter lim="800000"/>
            <a:headEnd/>
            <a:tailEnd/>
          </a:ln>
        </p:spPr>
        <p:txBody>
          <a:bodyPr lIns="18000" rIns="1800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b="1">
                <a:latin typeface="Times New Roman" charset="0"/>
                <a:ea typeface="MS Mincho" charset="0"/>
                <a:cs typeface="MS Mincho" charset="0"/>
              </a:rPr>
              <a:t>Mạch cộng hưởng</a:t>
            </a:r>
            <a:endParaRPr lang="vi-VN" sz="1800" b="1">
              <a:ea typeface="MS Mincho" charset="0"/>
              <a:cs typeface="MS Mincho" charset="0"/>
            </a:endParaRPr>
          </a:p>
        </p:txBody>
      </p:sp>
      <p:sp>
        <p:nvSpPr>
          <p:cNvPr id="160776" name="AutoShape 21"/>
          <p:cNvSpPr>
            <a:spLocks noChangeArrowheads="1"/>
          </p:cNvSpPr>
          <p:nvPr/>
        </p:nvSpPr>
        <p:spPr bwMode="auto">
          <a:xfrm rot="5400000">
            <a:off x="5712619" y="1496219"/>
            <a:ext cx="669925" cy="792163"/>
          </a:xfrm>
          <a:prstGeom prst="triangle">
            <a:avLst>
              <a:gd name="adj" fmla="val 50000"/>
            </a:avLst>
          </a:prstGeom>
          <a:gradFill rotWithShape="0">
            <a:gsLst>
              <a:gs pos="0">
                <a:srgbClr val="CCFFCC"/>
              </a:gs>
              <a:gs pos="50000">
                <a:srgbClr val="FFFFFF"/>
              </a:gs>
              <a:gs pos="100000">
                <a:srgbClr val="CCFFCC"/>
              </a:gs>
            </a:gsLst>
            <a:lin ang="5400000" scaled="1"/>
          </a:gradFill>
          <a:ln w="28575">
            <a:solidFill>
              <a:srgbClr val="000000"/>
            </a:solidFill>
            <a:miter lim="800000"/>
            <a:headEnd/>
            <a:tailEnd/>
          </a:ln>
        </p:spPr>
        <p:txBody>
          <a:bodyPr/>
          <a:lstStyle/>
          <a:p>
            <a:pPr eaLnBrk="1" hangingPunct="1"/>
            <a:endParaRPr lang="en-US"/>
          </a:p>
        </p:txBody>
      </p:sp>
      <p:sp>
        <p:nvSpPr>
          <p:cNvPr id="160777" name="Line 23"/>
          <p:cNvSpPr>
            <a:spLocks noChangeShapeType="1"/>
          </p:cNvSpPr>
          <p:nvPr/>
        </p:nvSpPr>
        <p:spPr bwMode="auto">
          <a:xfrm>
            <a:off x="5054600" y="1700213"/>
            <a:ext cx="604838"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778" name="Line 24"/>
          <p:cNvSpPr>
            <a:spLocks noChangeShapeType="1"/>
          </p:cNvSpPr>
          <p:nvPr/>
        </p:nvSpPr>
        <p:spPr bwMode="auto">
          <a:xfrm>
            <a:off x="5276850" y="2060575"/>
            <a:ext cx="374650"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779" name="Line 25"/>
          <p:cNvSpPr>
            <a:spLocks noChangeShapeType="1"/>
          </p:cNvSpPr>
          <p:nvPr/>
        </p:nvSpPr>
        <p:spPr bwMode="auto">
          <a:xfrm>
            <a:off x="5292725" y="2060575"/>
            <a:ext cx="0" cy="25082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0" name="Line 26"/>
          <p:cNvSpPr>
            <a:spLocks noChangeShapeType="1"/>
          </p:cNvSpPr>
          <p:nvPr/>
        </p:nvSpPr>
        <p:spPr bwMode="auto">
          <a:xfrm>
            <a:off x="3132138" y="1700213"/>
            <a:ext cx="60642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781" name="Line 27"/>
          <p:cNvSpPr>
            <a:spLocks noChangeShapeType="1"/>
          </p:cNvSpPr>
          <p:nvPr/>
        </p:nvSpPr>
        <p:spPr bwMode="auto">
          <a:xfrm>
            <a:off x="1212850" y="1747838"/>
            <a:ext cx="606425"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782" name="Line 28"/>
          <p:cNvSpPr>
            <a:spLocks noChangeShapeType="1"/>
          </p:cNvSpPr>
          <p:nvPr/>
        </p:nvSpPr>
        <p:spPr bwMode="auto">
          <a:xfrm>
            <a:off x="6435725" y="1890713"/>
            <a:ext cx="749300" cy="0"/>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grpSp>
        <p:nvGrpSpPr>
          <p:cNvPr id="2" name="Group 137"/>
          <p:cNvGrpSpPr>
            <a:grpSpLocks/>
          </p:cNvGrpSpPr>
          <p:nvPr/>
        </p:nvGrpSpPr>
        <p:grpSpPr bwMode="auto">
          <a:xfrm>
            <a:off x="971550" y="4292600"/>
            <a:ext cx="3325813" cy="365125"/>
            <a:chOff x="617" y="2783"/>
            <a:chExt cx="2095" cy="230"/>
          </a:xfrm>
        </p:grpSpPr>
        <p:sp>
          <p:nvSpPr>
            <p:cNvPr id="160864" name="Line 60"/>
            <p:cNvSpPr>
              <a:spLocks noChangeShapeType="1"/>
            </p:cNvSpPr>
            <p:nvPr/>
          </p:nvSpPr>
          <p:spPr bwMode="auto">
            <a:xfrm>
              <a:off x="617" y="3013"/>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5" name="Line 61"/>
            <p:cNvSpPr>
              <a:spLocks noChangeShapeType="1"/>
            </p:cNvSpPr>
            <p:nvPr/>
          </p:nvSpPr>
          <p:spPr bwMode="auto">
            <a:xfrm flipV="1">
              <a:off x="807"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6" name="Line 62"/>
            <p:cNvSpPr>
              <a:spLocks noChangeShapeType="1"/>
            </p:cNvSpPr>
            <p:nvPr/>
          </p:nvSpPr>
          <p:spPr bwMode="auto">
            <a:xfrm>
              <a:off x="807" y="2783"/>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7" name="Line 63"/>
            <p:cNvSpPr>
              <a:spLocks noChangeShapeType="1"/>
            </p:cNvSpPr>
            <p:nvPr/>
          </p:nvSpPr>
          <p:spPr bwMode="auto">
            <a:xfrm flipV="1">
              <a:off x="998"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8" name="Line 64"/>
            <p:cNvSpPr>
              <a:spLocks noChangeShapeType="1"/>
            </p:cNvSpPr>
            <p:nvPr/>
          </p:nvSpPr>
          <p:spPr bwMode="auto">
            <a:xfrm>
              <a:off x="998" y="3013"/>
              <a:ext cx="38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9" name="Line 65"/>
            <p:cNvSpPr>
              <a:spLocks noChangeShapeType="1"/>
            </p:cNvSpPr>
            <p:nvPr/>
          </p:nvSpPr>
          <p:spPr bwMode="auto">
            <a:xfrm>
              <a:off x="1378" y="3013"/>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0" name="Line 67"/>
            <p:cNvSpPr>
              <a:spLocks noChangeShapeType="1"/>
            </p:cNvSpPr>
            <p:nvPr/>
          </p:nvSpPr>
          <p:spPr bwMode="auto">
            <a:xfrm flipV="1">
              <a:off x="1568"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1" name="Line 68"/>
            <p:cNvSpPr>
              <a:spLocks noChangeShapeType="1"/>
            </p:cNvSpPr>
            <p:nvPr/>
          </p:nvSpPr>
          <p:spPr bwMode="auto">
            <a:xfrm flipV="1">
              <a:off x="1760"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2" name="Line 69"/>
            <p:cNvSpPr>
              <a:spLocks noChangeShapeType="1"/>
            </p:cNvSpPr>
            <p:nvPr/>
          </p:nvSpPr>
          <p:spPr bwMode="auto">
            <a:xfrm flipV="1">
              <a:off x="1951"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3" name="Line 70"/>
            <p:cNvSpPr>
              <a:spLocks noChangeShapeType="1"/>
            </p:cNvSpPr>
            <p:nvPr/>
          </p:nvSpPr>
          <p:spPr bwMode="auto">
            <a:xfrm flipV="1">
              <a:off x="2141"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4" name="Line 71"/>
            <p:cNvSpPr>
              <a:spLocks noChangeShapeType="1"/>
            </p:cNvSpPr>
            <p:nvPr/>
          </p:nvSpPr>
          <p:spPr bwMode="auto">
            <a:xfrm>
              <a:off x="1568" y="2783"/>
              <a:ext cx="192"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5" name="Line 72"/>
            <p:cNvSpPr>
              <a:spLocks noChangeShapeType="1"/>
            </p:cNvSpPr>
            <p:nvPr/>
          </p:nvSpPr>
          <p:spPr bwMode="auto">
            <a:xfrm>
              <a:off x="1760" y="3013"/>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6" name="Line 73"/>
            <p:cNvSpPr>
              <a:spLocks noChangeShapeType="1"/>
            </p:cNvSpPr>
            <p:nvPr/>
          </p:nvSpPr>
          <p:spPr bwMode="auto">
            <a:xfrm>
              <a:off x="1951" y="2783"/>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7" name="Line 74"/>
            <p:cNvSpPr>
              <a:spLocks noChangeShapeType="1"/>
            </p:cNvSpPr>
            <p:nvPr/>
          </p:nvSpPr>
          <p:spPr bwMode="auto">
            <a:xfrm>
              <a:off x="2141" y="3013"/>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8" name="Line 75"/>
            <p:cNvSpPr>
              <a:spLocks noChangeShapeType="1"/>
            </p:cNvSpPr>
            <p:nvPr/>
          </p:nvSpPr>
          <p:spPr bwMode="auto">
            <a:xfrm>
              <a:off x="2331" y="2783"/>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79" name="Line 76"/>
            <p:cNvSpPr>
              <a:spLocks noChangeShapeType="1"/>
            </p:cNvSpPr>
            <p:nvPr/>
          </p:nvSpPr>
          <p:spPr bwMode="auto">
            <a:xfrm flipV="1">
              <a:off x="2521"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80" name="Line 77"/>
            <p:cNvSpPr>
              <a:spLocks noChangeShapeType="1"/>
            </p:cNvSpPr>
            <p:nvPr/>
          </p:nvSpPr>
          <p:spPr bwMode="auto">
            <a:xfrm flipV="1">
              <a:off x="2331" y="2783"/>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81" name="Line 78"/>
            <p:cNvSpPr>
              <a:spLocks noChangeShapeType="1"/>
            </p:cNvSpPr>
            <p:nvPr/>
          </p:nvSpPr>
          <p:spPr bwMode="auto">
            <a:xfrm>
              <a:off x="2521" y="3013"/>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140"/>
          <p:cNvGrpSpPr>
            <a:grpSpLocks/>
          </p:cNvGrpSpPr>
          <p:nvPr/>
        </p:nvGrpSpPr>
        <p:grpSpPr bwMode="auto">
          <a:xfrm>
            <a:off x="900113" y="5300663"/>
            <a:ext cx="3932237" cy="1209675"/>
            <a:chOff x="568" y="3339"/>
            <a:chExt cx="2477" cy="762"/>
          </a:xfrm>
        </p:grpSpPr>
        <p:sp>
          <p:nvSpPr>
            <p:cNvPr id="160838" name="Line 82"/>
            <p:cNvSpPr>
              <a:spLocks noChangeShapeType="1"/>
            </p:cNvSpPr>
            <p:nvPr/>
          </p:nvSpPr>
          <p:spPr bwMode="auto">
            <a:xfrm>
              <a:off x="568" y="4101"/>
              <a:ext cx="2477"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39" name="Line 83"/>
            <p:cNvSpPr>
              <a:spLocks noChangeShapeType="1"/>
            </p:cNvSpPr>
            <p:nvPr/>
          </p:nvSpPr>
          <p:spPr bwMode="auto">
            <a:xfrm>
              <a:off x="854"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0" name="Line 84"/>
            <p:cNvSpPr>
              <a:spLocks noChangeShapeType="1"/>
            </p:cNvSpPr>
            <p:nvPr/>
          </p:nvSpPr>
          <p:spPr bwMode="auto">
            <a:xfrm>
              <a:off x="854" y="3929"/>
              <a:ext cx="94"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1" name="Line 85"/>
            <p:cNvSpPr>
              <a:spLocks noChangeShapeType="1"/>
            </p:cNvSpPr>
            <p:nvPr/>
          </p:nvSpPr>
          <p:spPr bwMode="auto">
            <a:xfrm>
              <a:off x="948"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2" name="Line 86"/>
            <p:cNvSpPr>
              <a:spLocks noChangeShapeType="1"/>
            </p:cNvSpPr>
            <p:nvPr/>
          </p:nvSpPr>
          <p:spPr bwMode="auto">
            <a:xfrm>
              <a:off x="1234"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3" name="Line 87"/>
            <p:cNvSpPr>
              <a:spLocks noChangeShapeType="1"/>
            </p:cNvSpPr>
            <p:nvPr/>
          </p:nvSpPr>
          <p:spPr bwMode="auto">
            <a:xfrm>
              <a:off x="1234" y="3929"/>
              <a:ext cx="96"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4" name="Line 88"/>
            <p:cNvSpPr>
              <a:spLocks noChangeShapeType="1"/>
            </p:cNvSpPr>
            <p:nvPr/>
          </p:nvSpPr>
          <p:spPr bwMode="auto">
            <a:xfrm>
              <a:off x="1330"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5" name="Line 89"/>
            <p:cNvSpPr>
              <a:spLocks noChangeShapeType="1"/>
            </p:cNvSpPr>
            <p:nvPr/>
          </p:nvSpPr>
          <p:spPr bwMode="auto">
            <a:xfrm>
              <a:off x="1615"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6" name="Line 90"/>
            <p:cNvSpPr>
              <a:spLocks noChangeShapeType="1"/>
            </p:cNvSpPr>
            <p:nvPr/>
          </p:nvSpPr>
          <p:spPr bwMode="auto">
            <a:xfrm>
              <a:off x="1615" y="3929"/>
              <a:ext cx="96"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7" name="Line 91"/>
            <p:cNvSpPr>
              <a:spLocks noChangeShapeType="1"/>
            </p:cNvSpPr>
            <p:nvPr/>
          </p:nvSpPr>
          <p:spPr bwMode="auto">
            <a:xfrm>
              <a:off x="1711"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8" name="Line 92"/>
            <p:cNvSpPr>
              <a:spLocks noChangeShapeType="1"/>
            </p:cNvSpPr>
            <p:nvPr/>
          </p:nvSpPr>
          <p:spPr bwMode="auto">
            <a:xfrm>
              <a:off x="1997"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49" name="Line 93"/>
            <p:cNvSpPr>
              <a:spLocks noChangeShapeType="1"/>
            </p:cNvSpPr>
            <p:nvPr/>
          </p:nvSpPr>
          <p:spPr bwMode="auto">
            <a:xfrm>
              <a:off x="1997" y="3929"/>
              <a:ext cx="95"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0" name="Line 94"/>
            <p:cNvSpPr>
              <a:spLocks noChangeShapeType="1"/>
            </p:cNvSpPr>
            <p:nvPr/>
          </p:nvSpPr>
          <p:spPr bwMode="auto">
            <a:xfrm>
              <a:off x="2092"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1" name="Line 95"/>
            <p:cNvSpPr>
              <a:spLocks noChangeShapeType="1"/>
            </p:cNvSpPr>
            <p:nvPr/>
          </p:nvSpPr>
          <p:spPr bwMode="auto">
            <a:xfrm>
              <a:off x="2378"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2" name="Line 96"/>
            <p:cNvSpPr>
              <a:spLocks noChangeShapeType="1"/>
            </p:cNvSpPr>
            <p:nvPr/>
          </p:nvSpPr>
          <p:spPr bwMode="auto">
            <a:xfrm>
              <a:off x="2378" y="3929"/>
              <a:ext cx="96"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3" name="Line 97"/>
            <p:cNvSpPr>
              <a:spLocks noChangeShapeType="1"/>
            </p:cNvSpPr>
            <p:nvPr/>
          </p:nvSpPr>
          <p:spPr bwMode="auto">
            <a:xfrm>
              <a:off x="2474" y="3929"/>
              <a:ext cx="0" cy="172"/>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4" name="Line 98"/>
            <p:cNvSpPr>
              <a:spLocks noChangeShapeType="1"/>
            </p:cNvSpPr>
            <p:nvPr/>
          </p:nvSpPr>
          <p:spPr bwMode="auto">
            <a:xfrm>
              <a:off x="849" y="3356"/>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5" name="Line 99"/>
            <p:cNvSpPr>
              <a:spLocks noChangeShapeType="1"/>
            </p:cNvSpPr>
            <p:nvPr/>
          </p:nvSpPr>
          <p:spPr bwMode="auto">
            <a:xfrm>
              <a:off x="951" y="3339"/>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6" name="Line 100"/>
            <p:cNvSpPr>
              <a:spLocks noChangeShapeType="1"/>
            </p:cNvSpPr>
            <p:nvPr/>
          </p:nvSpPr>
          <p:spPr bwMode="auto">
            <a:xfrm>
              <a:off x="1618"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7" name="Line 101"/>
            <p:cNvSpPr>
              <a:spLocks noChangeShapeType="1"/>
            </p:cNvSpPr>
            <p:nvPr/>
          </p:nvSpPr>
          <p:spPr bwMode="auto">
            <a:xfrm>
              <a:off x="1706"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8" name="Line 102"/>
            <p:cNvSpPr>
              <a:spLocks noChangeShapeType="1"/>
            </p:cNvSpPr>
            <p:nvPr/>
          </p:nvSpPr>
          <p:spPr bwMode="auto">
            <a:xfrm>
              <a:off x="1994"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59" name="Line 103"/>
            <p:cNvSpPr>
              <a:spLocks noChangeShapeType="1"/>
            </p:cNvSpPr>
            <p:nvPr/>
          </p:nvSpPr>
          <p:spPr bwMode="auto">
            <a:xfrm>
              <a:off x="2093"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0" name="Line 104"/>
            <p:cNvSpPr>
              <a:spLocks noChangeShapeType="1"/>
            </p:cNvSpPr>
            <p:nvPr/>
          </p:nvSpPr>
          <p:spPr bwMode="auto">
            <a:xfrm>
              <a:off x="2381"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1" name="Line 105"/>
            <p:cNvSpPr>
              <a:spLocks noChangeShapeType="1"/>
            </p:cNvSpPr>
            <p:nvPr/>
          </p:nvSpPr>
          <p:spPr bwMode="auto">
            <a:xfrm>
              <a:off x="2472" y="3340"/>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2" name="Line 106"/>
            <p:cNvSpPr>
              <a:spLocks noChangeShapeType="1"/>
            </p:cNvSpPr>
            <p:nvPr/>
          </p:nvSpPr>
          <p:spPr bwMode="auto">
            <a:xfrm>
              <a:off x="1239" y="3339"/>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63" name="Line 107"/>
            <p:cNvSpPr>
              <a:spLocks noChangeShapeType="1"/>
            </p:cNvSpPr>
            <p:nvPr/>
          </p:nvSpPr>
          <p:spPr bwMode="auto">
            <a:xfrm>
              <a:off x="1330" y="3339"/>
              <a:ext cx="0" cy="634"/>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 name="Group 144"/>
          <p:cNvGrpSpPr>
            <a:grpSpLocks/>
          </p:cNvGrpSpPr>
          <p:nvPr/>
        </p:nvGrpSpPr>
        <p:grpSpPr bwMode="auto">
          <a:xfrm>
            <a:off x="827088" y="5084763"/>
            <a:ext cx="4249737" cy="784225"/>
            <a:chOff x="521" y="3203"/>
            <a:chExt cx="2677" cy="494"/>
          </a:xfrm>
        </p:grpSpPr>
        <p:sp>
          <p:nvSpPr>
            <p:cNvPr id="160832" name="Text Box 40"/>
            <p:cNvSpPr txBox="1">
              <a:spLocks noChangeArrowheads="1"/>
            </p:cNvSpPr>
            <p:nvPr/>
          </p:nvSpPr>
          <p:spPr bwMode="auto">
            <a:xfrm>
              <a:off x="2816" y="3249"/>
              <a:ext cx="382" cy="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200" b="1">
                  <a:latin typeface="Times New Roman" charset="0"/>
                  <a:ea typeface="MS Mincho" charset="0"/>
                  <a:cs typeface="MS Mincho" charset="0"/>
                </a:rPr>
                <a:t>v</a:t>
              </a:r>
              <a:r>
                <a:rPr lang="vi-VN" altLang="ja-JP" sz="2200" b="1" baseline="-25000">
                  <a:latin typeface="Times New Roman" charset="0"/>
                  <a:ea typeface="MS Mincho" charset="0"/>
                  <a:cs typeface="MS Mincho" charset="0"/>
                </a:rPr>
                <a:t>T</a:t>
              </a:r>
              <a:endParaRPr lang="vi-VN" sz="2200">
                <a:ea typeface="MS Mincho" charset="0"/>
                <a:cs typeface="MS Mincho" charset="0"/>
              </a:endParaRPr>
            </a:p>
          </p:txBody>
        </p:sp>
        <p:sp>
          <p:nvSpPr>
            <p:cNvPr id="160833" name="Freeform 79"/>
            <p:cNvSpPr>
              <a:spLocks/>
            </p:cNvSpPr>
            <p:nvPr/>
          </p:nvSpPr>
          <p:spPr bwMode="auto">
            <a:xfrm>
              <a:off x="806" y="3236"/>
              <a:ext cx="1905" cy="461"/>
            </a:xfrm>
            <a:custGeom>
              <a:avLst/>
              <a:gdLst>
                <a:gd name="T0" fmla="*/ 0 w 2880"/>
                <a:gd name="T1" fmla="*/ 0 h 1152"/>
                <a:gd name="T2" fmla="*/ 1 w 2880"/>
                <a:gd name="T3" fmla="*/ 0 h 1152"/>
                <a:gd name="T4" fmla="*/ 1 w 2880"/>
                <a:gd name="T5" fmla="*/ 0 h 1152"/>
                <a:gd name="T6" fmla="*/ 1 w 2880"/>
                <a:gd name="T7" fmla="*/ 0 h 1152"/>
                <a:gd name="T8" fmla="*/ 1 w 2880"/>
                <a:gd name="T9" fmla="*/ 0 h 1152"/>
                <a:gd name="T10" fmla="*/ 1 w 2880"/>
                <a:gd name="T11" fmla="*/ 0 h 1152"/>
                <a:gd name="T12" fmla="*/ 1 w 2880"/>
                <a:gd name="T13" fmla="*/ 0 h 1152"/>
                <a:gd name="T14" fmla="*/ 1 w 2880"/>
                <a:gd name="T15" fmla="*/ 0 h 1152"/>
                <a:gd name="T16" fmla="*/ 1 w 2880"/>
                <a:gd name="T17" fmla="*/ 0 h 1152"/>
                <a:gd name="T18" fmla="*/ 1 w 2880"/>
                <a:gd name="T19" fmla="*/ 0 h 1152"/>
                <a:gd name="T20" fmla="*/ 1 w 2880"/>
                <a:gd name="T21" fmla="*/ 0 h 1152"/>
                <a:gd name="T22" fmla="*/ 1 w 2880"/>
                <a:gd name="T23" fmla="*/ 0 h 1152"/>
                <a:gd name="T24" fmla="*/ 1 w 2880"/>
                <a:gd name="T25" fmla="*/ 0 h 1152"/>
                <a:gd name="T26" fmla="*/ 1 w 2880"/>
                <a:gd name="T27" fmla="*/ 0 h 1152"/>
                <a:gd name="T28" fmla="*/ 1 w 2880"/>
                <a:gd name="T29" fmla="*/ 0 h 1152"/>
                <a:gd name="T30" fmla="*/ 1 w 2880"/>
                <a:gd name="T31" fmla="*/ 0 h 1152"/>
                <a:gd name="T32" fmla="*/ 1 w 2880"/>
                <a:gd name="T33" fmla="*/ 0 h 1152"/>
                <a:gd name="T34" fmla="*/ 1 w 2880"/>
                <a:gd name="T35" fmla="*/ 0 h 1152"/>
                <a:gd name="T36" fmla="*/ 2 w 2880"/>
                <a:gd name="T37" fmla="*/ 0 h 1152"/>
                <a:gd name="T38" fmla="*/ 2 w 2880"/>
                <a:gd name="T39" fmla="*/ 0 h 1152"/>
                <a:gd name="T40" fmla="*/ 2 w 2880"/>
                <a:gd name="T41" fmla="*/ 0 h 1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80"/>
                <a:gd name="T64" fmla="*/ 0 h 1152"/>
                <a:gd name="T65" fmla="*/ 2880 w 2880"/>
                <a:gd name="T66" fmla="*/ 1152 h 1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80" h="1152">
                  <a:moveTo>
                    <a:pt x="0" y="576"/>
                  </a:moveTo>
                  <a:cubicBezTo>
                    <a:pt x="48" y="288"/>
                    <a:pt x="96" y="0"/>
                    <a:pt x="144" y="0"/>
                  </a:cubicBezTo>
                  <a:cubicBezTo>
                    <a:pt x="192" y="0"/>
                    <a:pt x="240" y="384"/>
                    <a:pt x="288" y="576"/>
                  </a:cubicBezTo>
                  <a:cubicBezTo>
                    <a:pt x="336" y="768"/>
                    <a:pt x="384" y="1152"/>
                    <a:pt x="432" y="1152"/>
                  </a:cubicBezTo>
                  <a:cubicBezTo>
                    <a:pt x="480" y="1152"/>
                    <a:pt x="528" y="768"/>
                    <a:pt x="576" y="576"/>
                  </a:cubicBezTo>
                  <a:cubicBezTo>
                    <a:pt x="624" y="384"/>
                    <a:pt x="672" y="0"/>
                    <a:pt x="720" y="0"/>
                  </a:cubicBezTo>
                  <a:cubicBezTo>
                    <a:pt x="768" y="0"/>
                    <a:pt x="816" y="384"/>
                    <a:pt x="864" y="576"/>
                  </a:cubicBezTo>
                  <a:cubicBezTo>
                    <a:pt x="912" y="768"/>
                    <a:pt x="960" y="1152"/>
                    <a:pt x="1008" y="1152"/>
                  </a:cubicBezTo>
                  <a:cubicBezTo>
                    <a:pt x="1056" y="1152"/>
                    <a:pt x="1104" y="768"/>
                    <a:pt x="1152" y="576"/>
                  </a:cubicBezTo>
                  <a:cubicBezTo>
                    <a:pt x="1200" y="384"/>
                    <a:pt x="1248" y="0"/>
                    <a:pt x="1296" y="0"/>
                  </a:cubicBezTo>
                  <a:cubicBezTo>
                    <a:pt x="1344" y="0"/>
                    <a:pt x="1392" y="384"/>
                    <a:pt x="1440" y="576"/>
                  </a:cubicBezTo>
                  <a:cubicBezTo>
                    <a:pt x="1488" y="768"/>
                    <a:pt x="1536" y="1152"/>
                    <a:pt x="1584" y="1152"/>
                  </a:cubicBezTo>
                  <a:cubicBezTo>
                    <a:pt x="1632" y="1152"/>
                    <a:pt x="1680" y="768"/>
                    <a:pt x="1728" y="576"/>
                  </a:cubicBezTo>
                  <a:cubicBezTo>
                    <a:pt x="1776" y="384"/>
                    <a:pt x="1824" y="0"/>
                    <a:pt x="1872" y="0"/>
                  </a:cubicBezTo>
                  <a:cubicBezTo>
                    <a:pt x="1920" y="0"/>
                    <a:pt x="1968" y="384"/>
                    <a:pt x="2016" y="576"/>
                  </a:cubicBezTo>
                  <a:cubicBezTo>
                    <a:pt x="2064" y="768"/>
                    <a:pt x="2112" y="1152"/>
                    <a:pt x="2160" y="1152"/>
                  </a:cubicBezTo>
                  <a:cubicBezTo>
                    <a:pt x="2208" y="1152"/>
                    <a:pt x="2256" y="768"/>
                    <a:pt x="2304" y="576"/>
                  </a:cubicBezTo>
                  <a:cubicBezTo>
                    <a:pt x="2352" y="384"/>
                    <a:pt x="2400" y="0"/>
                    <a:pt x="2448" y="0"/>
                  </a:cubicBezTo>
                  <a:cubicBezTo>
                    <a:pt x="2496" y="0"/>
                    <a:pt x="2544" y="384"/>
                    <a:pt x="2592" y="576"/>
                  </a:cubicBezTo>
                  <a:cubicBezTo>
                    <a:pt x="2640" y="768"/>
                    <a:pt x="2688" y="1152"/>
                    <a:pt x="2736" y="1152"/>
                  </a:cubicBezTo>
                  <a:cubicBezTo>
                    <a:pt x="2784" y="1152"/>
                    <a:pt x="2832" y="864"/>
                    <a:pt x="2880" y="576"/>
                  </a:cubicBezTo>
                </a:path>
              </a:pathLst>
            </a:custGeom>
            <a:noFill/>
            <a:ln w="28575">
              <a:solidFill>
                <a:srgbClr val="000066"/>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0834" name="Line 80"/>
            <p:cNvSpPr>
              <a:spLocks noChangeShapeType="1"/>
            </p:cNvSpPr>
            <p:nvPr/>
          </p:nvSpPr>
          <p:spPr bwMode="auto">
            <a:xfrm>
              <a:off x="521" y="3475"/>
              <a:ext cx="238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35" name="Line 81"/>
            <p:cNvSpPr>
              <a:spLocks noChangeShapeType="1"/>
            </p:cNvSpPr>
            <p:nvPr/>
          </p:nvSpPr>
          <p:spPr bwMode="auto">
            <a:xfrm>
              <a:off x="521" y="3317"/>
              <a:ext cx="2383" cy="0"/>
            </a:xfrm>
            <a:prstGeom prst="line">
              <a:avLst/>
            </a:prstGeom>
            <a:noFill/>
            <a:ln w="28575">
              <a:solidFill>
                <a:srgbClr val="008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36" name="Line 118"/>
            <p:cNvSpPr>
              <a:spLocks noChangeShapeType="1"/>
            </p:cNvSpPr>
            <p:nvPr/>
          </p:nvSpPr>
          <p:spPr bwMode="auto">
            <a:xfrm>
              <a:off x="2808" y="3203"/>
              <a:ext cx="0" cy="115"/>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837" name="Line 119"/>
            <p:cNvSpPr>
              <a:spLocks noChangeShapeType="1"/>
            </p:cNvSpPr>
            <p:nvPr/>
          </p:nvSpPr>
          <p:spPr bwMode="auto">
            <a:xfrm flipV="1">
              <a:off x="2808" y="3473"/>
              <a:ext cx="0" cy="115"/>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141"/>
          <p:cNvGrpSpPr>
            <a:grpSpLocks/>
          </p:cNvGrpSpPr>
          <p:nvPr/>
        </p:nvGrpSpPr>
        <p:grpSpPr bwMode="auto">
          <a:xfrm>
            <a:off x="971550" y="2420938"/>
            <a:ext cx="3325813" cy="1414462"/>
            <a:chOff x="612" y="1525"/>
            <a:chExt cx="2095" cy="891"/>
          </a:xfrm>
        </p:grpSpPr>
        <p:sp>
          <p:nvSpPr>
            <p:cNvPr id="160810" name="Text Box 38"/>
            <p:cNvSpPr txBox="1">
              <a:spLocks noChangeArrowheads="1"/>
            </p:cNvSpPr>
            <p:nvPr/>
          </p:nvSpPr>
          <p:spPr bwMode="auto">
            <a:xfrm>
              <a:off x="839" y="1525"/>
              <a:ext cx="38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2200" b="1">
                  <a:latin typeface="Times New Roman" charset="0"/>
                  <a:ea typeface="MS Mincho" charset="0"/>
                  <a:cs typeface="MS Mincho" charset="0"/>
                </a:rPr>
                <a:t>T</a:t>
              </a:r>
              <a:r>
                <a:rPr lang="vi-VN" altLang="ja-JP" sz="2200" b="1" baseline="-25000">
                  <a:latin typeface="Times New Roman" charset="0"/>
                  <a:ea typeface="MS Mincho" charset="0"/>
                  <a:cs typeface="MS Mincho" charset="0"/>
                </a:rPr>
                <a:t>b</a:t>
              </a:r>
              <a:endParaRPr lang="vi-VN" sz="2200">
                <a:ea typeface="MS Mincho" charset="0"/>
                <a:cs typeface="MS Mincho" charset="0"/>
              </a:endParaRPr>
            </a:p>
          </p:txBody>
        </p:sp>
        <p:sp>
          <p:nvSpPr>
            <p:cNvPr id="160811" name="Line 43"/>
            <p:cNvSpPr>
              <a:spLocks noChangeShapeType="1"/>
            </p:cNvSpPr>
            <p:nvPr/>
          </p:nvSpPr>
          <p:spPr bwMode="auto">
            <a:xfrm>
              <a:off x="612" y="2186"/>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2" name="Line 44"/>
            <p:cNvSpPr>
              <a:spLocks noChangeShapeType="1"/>
            </p:cNvSpPr>
            <p:nvPr/>
          </p:nvSpPr>
          <p:spPr bwMode="auto">
            <a:xfrm flipV="1">
              <a:off x="802" y="195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3" name="Line 45"/>
            <p:cNvSpPr>
              <a:spLocks noChangeShapeType="1"/>
            </p:cNvSpPr>
            <p:nvPr/>
          </p:nvSpPr>
          <p:spPr bwMode="auto">
            <a:xfrm>
              <a:off x="802" y="1956"/>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4" name="Line 46"/>
            <p:cNvSpPr>
              <a:spLocks noChangeShapeType="1"/>
            </p:cNvSpPr>
            <p:nvPr/>
          </p:nvSpPr>
          <p:spPr bwMode="auto">
            <a:xfrm>
              <a:off x="993" y="195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5" name="Line 47"/>
            <p:cNvSpPr>
              <a:spLocks noChangeShapeType="1"/>
            </p:cNvSpPr>
            <p:nvPr/>
          </p:nvSpPr>
          <p:spPr bwMode="auto">
            <a:xfrm>
              <a:off x="993" y="2186"/>
              <a:ext cx="38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6" name="Line 48"/>
            <p:cNvSpPr>
              <a:spLocks noChangeShapeType="1"/>
            </p:cNvSpPr>
            <p:nvPr/>
          </p:nvSpPr>
          <p:spPr bwMode="auto">
            <a:xfrm>
              <a:off x="1755" y="218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7" name="Line 49"/>
            <p:cNvSpPr>
              <a:spLocks noChangeShapeType="1"/>
            </p:cNvSpPr>
            <p:nvPr/>
          </p:nvSpPr>
          <p:spPr bwMode="auto">
            <a:xfrm>
              <a:off x="1755" y="2186"/>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8" name="Line 50"/>
            <p:cNvSpPr>
              <a:spLocks noChangeShapeType="1"/>
            </p:cNvSpPr>
            <p:nvPr/>
          </p:nvSpPr>
          <p:spPr bwMode="auto">
            <a:xfrm flipV="1">
              <a:off x="1563" y="218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9" name="Line 51"/>
            <p:cNvSpPr>
              <a:spLocks noChangeShapeType="1"/>
            </p:cNvSpPr>
            <p:nvPr/>
          </p:nvSpPr>
          <p:spPr bwMode="auto">
            <a:xfrm>
              <a:off x="1563" y="2416"/>
              <a:ext cx="192"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0" name="Line 52"/>
            <p:cNvSpPr>
              <a:spLocks noChangeShapeType="1"/>
            </p:cNvSpPr>
            <p:nvPr/>
          </p:nvSpPr>
          <p:spPr bwMode="auto">
            <a:xfrm flipV="1">
              <a:off x="2136" y="195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1" name="Line 53"/>
            <p:cNvSpPr>
              <a:spLocks noChangeShapeType="1"/>
            </p:cNvSpPr>
            <p:nvPr/>
          </p:nvSpPr>
          <p:spPr bwMode="auto">
            <a:xfrm>
              <a:off x="1946" y="1956"/>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2" name="Line 54"/>
            <p:cNvSpPr>
              <a:spLocks noChangeShapeType="1"/>
            </p:cNvSpPr>
            <p:nvPr/>
          </p:nvSpPr>
          <p:spPr bwMode="auto">
            <a:xfrm>
              <a:off x="1946" y="195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3" name="Line 55"/>
            <p:cNvSpPr>
              <a:spLocks noChangeShapeType="1"/>
            </p:cNvSpPr>
            <p:nvPr/>
          </p:nvSpPr>
          <p:spPr bwMode="auto">
            <a:xfrm>
              <a:off x="2136" y="2186"/>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4" name="Line 56"/>
            <p:cNvSpPr>
              <a:spLocks noChangeShapeType="1"/>
            </p:cNvSpPr>
            <p:nvPr/>
          </p:nvSpPr>
          <p:spPr bwMode="auto">
            <a:xfrm>
              <a:off x="2516" y="218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5" name="Line 57"/>
            <p:cNvSpPr>
              <a:spLocks noChangeShapeType="1"/>
            </p:cNvSpPr>
            <p:nvPr/>
          </p:nvSpPr>
          <p:spPr bwMode="auto">
            <a:xfrm>
              <a:off x="2326" y="2416"/>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6" name="Line 58"/>
            <p:cNvSpPr>
              <a:spLocks noChangeShapeType="1"/>
            </p:cNvSpPr>
            <p:nvPr/>
          </p:nvSpPr>
          <p:spPr bwMode="auto">
            <a:xfrm flipV="1">
              <a:off x="2326" y="2186"/>
              <a:ext cx="0" cy="23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7" name="Line 59"/>
            <p:cNvSpPr>
              <a:spLocks noChangeShapeType="1"/>
            </p:cNvSpPr>
            <p:nvPr/>
          </p:nvSpPr>
          <p:spPr bwMode="auto">
            <a:xfrm>
              <a:off x="2516" y="2186"/>
              <a:ext cx="191"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8" name="Line 66"/>
            <p:cNvSpPr>
              <a:spLocks noChangeShapeType="1"/>
            </p:cNvSpPr>
            <p:nvPr/>
          </p:nvSpPr>
          <p:spPr bwMode="auto">
            <a:xfrm>
              <a:off x="1373" y="2186"/>
              <a:ext cx="190" cy="0"/>
            </a:xfrm>
            <a:prstGeom prst="line">
              <a:avLst/>
            </a:prstGeom>
            <a:noFill/>
            <a:ln w="28575">
              <a:solidFill>
                <a:srgbClr val="000066"/>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9" name="Line 121"/>
            <p:cNvSpPr>
              <a:spLocks noChangeShapeType="1"/>
            </p:cNvSpPr>
            <p:nvPr/>
          </p:nvSpPr>
          <p:spPr bwMode="auto">
            <a:xfrm>
              <a:off x="802" y="1828"/>
              <a:ext cx="381" cy="0"/>
            </a:xfrm>
            <a:prstGeom prst="line">
              <a:avLst/>
            </a:prstGeom>
            <a:noFill/>
            <a:ln w="28575">
              <a:solidFill>
                <a:srgbClr val="000066"/>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830" name="Line 122"/>
            <p:cNvSpPr>
              <a:spLocks noChangeShapeType="1"/>
            </p:cNvSpPr>
            <p:nvPr/>
          </p:nvSpPr>
          <p:spPr bwMode="auto">
            <a:xfrm>
              <a:off x="1183" y="1770"/>
              <a:ext cx="0" cy="403"/>
            </a:xfrm>
            <a:prstGeom prst="line">
              <a:avLst/>
            </a:prstGeom>
            <a:noFill/>
            <a:ln w="28575">
              <a:solidFill>
                <a:srgbClr val="000066"/>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31" name="Line 123"/>
            <p:cNvSpPr>
              <a:spLocks noChangeShapeType="1"/>
            </p:cNvSpPr>
            <p:nvPr/>
          </p:nvSpPr>
          <p:spPr bwMode="auto">
            <a:xfrm>
              <a:off x="802" y="1770"/>
              <a:ext cx="0" cy="173"/>
            </a:xfrm>
            <a:prstGeom prst="line">
              <a:avLst/>
            </a:prstGeom>
            <a:noFill/>
            <a:ln w="28575">
              <a:solidFill>
                <a:srgbClr val="000066"/>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60787" name="Text Box 33"/>
          <p:cNvSpPr txBox="1">
            <a:spLocks noChangeArrowheads="1"/>
          </p:cNvSpPr>
          <p:nvPr/>
        </p:nvSpPr>
        <p:spPr bwMode="auto">
          <a:xfrm>
            <a:off x="6877050" y="2708275"/>
            <a:ext cx="1368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a:latin typeface="Times New Roman" charset="0"/>
                <a:ea typeface="MS Mincho" charset="0"/>
                <a:cs typeface="MS Mincho" charset="0"/>
              </a:rPr>
              <a:t>vết khuyết</a:t>
            </a:r>
            <a:endParaRPr lang="vi-VN" sz="1800">
              <a:ea typeface="MS Mincho" charset="0"/>
              <a:cs typeface="MS Mincho" charset="0"/>
            </a:endParaRPr>
          </a:p>
        </p:txBody>
      </p:sp>
      <p:sp>
        <p:nvSpPr>
          <p:cNvPr id="160788" name="Text Box 42"/>
          <p:cNvSpPr txBox="1">
            <a:spLocks noChangeArrowheads="1"/>
          </p:cNvSpPr>
          <p:nvPr/>
        </p:nvSpPr>
        <p:spPr bwMode="auto">
          <a:xfrm>
            <a:off x="5940425" y="3541713"/>
            <a:ext cx="2193925"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      </a:t>
            </a:r>
            <a:r>
              <a:rPr lang="vi-VN" altLang="ja-JP" sz="1800" b="1">
                <a:latin typeface="Times New Roman" charset="0"/>
                <a:ea typeface="MS Mincho" charset="0"/>
                <a:cs typeface="MS Mincho" charset="0"/>
              </a:rPr>
              <a:t>0         f</a:t>
            </a:r>
            <a:r>
              <a:rPr lang="vi-VN" altLang="ja-JP" sz="1800" b="1" baseline="-25000">
                <a:latin typeface="Times New Roman" charset="0"/>
                <a:ea typeface="MS Mincho" charset="0"/>
                <a:cs typeface="MS Mincho" charset="0"/>
              </a:rPr>
              <a:t>0                 </a:t>
            </a:r>
            <a:r>
              <a:rPr lang="vi-VN" altLang="ja-JP" sz="1800" b="1">
                <a:latin typeface="Times New Roman" charset="0"/>
                <a:ea typeface="MS Mincho" charset="0"/>
                <a:cs typeface="MS Mincho" charset="0"/>
              </a:rPr>
              <a:t>2f</a:t>
            </a:r>
            <a:r>
              <a:rPr lang="vi-VN" altLang="ja-JP" sz="1800" b="1" baseline="-25000">
                <a:latin typeface="Times New Roman" charset="0"/>
                <a:ea typeface="MS Mincho" charset="0"/>
                <a:cs typeface="MS Mincho" charset="0"/>
              </a:rPr>
              <a:t>0</a:t>
            </a:r>
            <a:endParaRPr lang="vi-VN" sz="1800">
              <a:ea typeface="MS Mincho" charset="0"/>
              <a:cs typeface="MS Mincho" charset="0"/>
            </a:endParaRPr>
          </a:p>
        </p:txBody>
      </p:sp>
      <p:sp>
        <p:nvSpPr>
          <p:cNvPr id="160789" name="Line 108"/>
          <p:cNvSpPr>
            <a:spLocks noChangeShapeType="1"/>
          </p:cNvSpPr>
          <p:nvPr/>
        </p:nvSpPr>
        <p:spPr bwMode="auto">
          <a:xfrm>
            <a:off x="6124575" y="2719388"/>
            <a:ext cx="0" cy="73025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0" name="Line 109"/>
          <p:cNvSpPr>
            <a:spLocks noChangeShapeType="1"/>
          </p:cNvSpPr>
          <p:nvPr/>
        </p:nvSpPr>
        <p:spPr bwMode="auto">
          <a:xfrm>
            <a:off x="6124575" y="3449638"/>
            <a:ext cx="18272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1" name="Freeform 110"/>
          <p:cNvSpPr>
            <a:spLocks/>
          </p:cNvSpPr>
          <p:nvPr/>
        </p:nvSpPr>
        <p:spPr bwMode="auto">
          <a:xfrm>
            <a:off x="6124575" y="2892425"/>
            <a:ext cx="1462088" cy="609600"/>
          </a:xfrm>
          <a:custGeom>
            <a:avLst/>
            <a:gdLst>
              <a:gd name="T0" fmla="*/ 0 w 1152"/>
              <a:gd name="T1" fmla="*/ 2147483647 h 960"/>
              <a:gd name="T2" fmla="*/ 2147483647 w 1152"/>
              <a:gd name="T3" fmla="*/ 0 h 960"/>
              <a:gd name="T4" fmla="*/ 2147483647 w 1152"/>
              <a:gd name="T5" fmla="*/ 2147483647 h 960"/>
              <a:gd name="T6" fmla="*/ 2147483647 w 1152"/>
              <a:gd name="T7" fmla="*/ 2147483647 h 960"/>
              <a:gd name="T8" fmla="*/ 2147483647 w 1152"/>
              <a:gd name="T9" fmla="*/ 2147483647 h 960"/>
              <a:gd name="T10" fmla="*/ 0 60000 65536"/>
              <a:gd name="T11" fmla="*/ 0 60000 65536"/>
              <a:gd name="T12" fmla="*/ 0 60000 65536"/>
              <a:gd name="T13" fmla="*/ 0 60000 65536"/>
              <a:gd name="T14" fmla="*/ 0 60000 65536"/>
              <a:gd name="T15" fmla="*/ 0 w 1152"/>
              <a:gd name="T16" fmla="*/ 0 h 960"/>
              <a:gd name="T17" fmla="*/ 1152 w 1152"/>
              <a:gd name="T18" fmla="*/ 960 h 960"/>
            </a:gdLst>
            <a:ahLst/>
            <a:cxnLst>
              <a:cxn ang="T10">
                <a:pos x="T0" y="T1"/>
              </a:cxn>
              <a:cxn ang="T11">
                <a:pos x="T2" y="T3"/>
              </a:cxn>
              <a:cxn ang="T12">
                <a:pos x="T4" y="T5"/>
              </a:cxn>
              <a:cxn ang="T13">
                <a:pos x="T6" y="T7"/>
              </a:cxn>
              <a:cxn ang="T14">
                <a:pos x="T8" y="T9"/>
              </a:cxn>
            </a:cxnLst>
            <a:rect l="T15" t="T16" r="T17" b="T18"/>
            <a:pathLst>
              <a:path w="1152" h="960">
                <a:moveTo>
                  <a:pt x="0" y="864"/>
                </a:moveTo>
                <a:cubicBezTo>
                  <a:pt x="96" y="432"/>
                  <a:pt x="192" y="0"/>
                  <a:pt x="288" y="0"/>
                </a:cubicBezTo>
                <a:cubicBezTo>
                  <a:pt x="384" y="0"/>
                  <a:pt x="480" y="768"/>
                  <a:pt x="576" y="864"/>
                </a:cubicBezTo>
                <a:cubicBezTo>
                  <a:pt x="672" y="960"/>
                  <a:pt x="768" y="576"/>
                  <a:pt x="864" y="576"/>
                </a:cubicBezTo>
                <a:cubicBezTo>
                  <a:pt x="960" y="576"/>
                  <a:pt x="1056" y="720"/>
                  <a:pt x="1152" y="864"/>
                </a:cubicBezTo>
              </a:path>
            </a:pathLst>
          </a:cu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0792" name="Freeform 113"/>
          <p:cNvSpPr>
            <a:spLocks/>
          </p:cNvSpPr>
          <p:nvPr/>
        </p:nvSpPr>
        <p:spPr bwMode="auto">
          <a:xfrm>
            <a:off x="7586663" y="3359150"/>
            <a:ext cx="182562" cy="90488"/>
          </a:xfrm>
          <a:custGeom>
            <a:avLst/>
            <a:gdLst>
              <a:gd name="T0" fmla="*/ 0 w 288"/>
              <a:gd name="T1" fmla="*/ 2147483647 h 144"/>
              <a:gd name="T2" fmla="*/ 2147483647 w 288"/>
              <a:gd name="T3" fmla="*/ 0 h 144"/>
              <a:gd name="T4" fmla="*/ 0 60000 65536"/>
              <a:gd name="T5" fmla="*/ 0 60000 65536"/>
              <a:gd name="T6" fmla="*/ 0 w 288"/>
              <a:gd name="T7" fmla="*/ 0 h 144"/>
              <a:gd name="T8" fmla="*/ 288 w 288"/>
              <a:gd name="T9" fmla="*/ 144 h 144"/>
            </a:gdLst>
            <a:ahLst/>
            <a:cxnLst>
              <a:cxn ang="T4">
                <a:pos x="T0" y="T1"/>
              </a:cxn>
              <a:cxn ang="T5">
                <a:pos x="T2" y="T3"/>
              </a:cxn>
            </a:cxnLst>
            <a:rect l="T6" t="T7" r="T8" b="T9"/>
            <a:pathLst>
              <a:path w="288" h="144">
                <a:moveTo>
                  <a:pt x="0" y="144"/>
                </a:moveTo>
                <a:cubicBezTo>
                  <a:pt x="0" y="144"/>
                  <a:pt x="144" y="72"/>
                  <a:pt x="288" y="0"/>
                </a:cubicBezTo>
              </a:path>
            </a:pathLst>
          </a:cu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0793" name="Line 124"/>
          <p:cNvSpPr>
            <a:spLocks noChangeShapeType="1"/>
          </p:cNvSpPr>
          <p:nvPr/>
        </p:nvSpPr>
        <p:spPr bwMode="auto">
          <a:xfrm flipH="1">
            <a:off x="6869113" y="3084513"/>
            <a:ext cx="119062" cy="366712"/>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794" name="Line 125"/>
          <p:cNvSpPr>
            <a:spLocks noChangeShapeType="1"/>
          </p:cNvSpPr>
          <p:nvPr/>
        </p:nvSpPr>
        <p:spPr bwMode="auto">
          <a:xfrm>
            <a:off x="5724525" y="2060575"/>
            <a:ext cx="14446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5" name="Text Box 12"/>
          <p:cNvSpPr txBox="1">
            <a:spLocks noChangeArrowheads="1"/>
          </p:cNvSpPr>
          <p:nvPr/>
        </p:nvSpPr>
        <p:spPr bwMode="auto">
          <a:xfrm>
            <a:off x="5605463" y="1485900"/>
            <a:ext cx="374650" cy="35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a:latin typeface="Times New Roman" charset="0"/>
                <a:ea typeface="MS Mincho" charset="0"/>
                <a:cs typeface="MS Mincho" charset="0"/>
              </a:rPr>
              <a:t>+</a:t>
            </a:r>
            <a:endParaRPr lang="vi-VN">
              <a:ea typeface="MS Mincho" charset="0"/>
              <a:cs typeface="MS Mincho" charset="0"/>
            </a:endParaRPr>
          </a:p>
        </p:txBody>
      </p:sp>
      <p:sp>
        <p:nvSpPr>
          <p:cNvPr id="109695" name="Line 127"/>
          <p:cNvSpPr>
            <a:spLocks noChangeShapeType="1"/>
          </p:cNvSpPr>
          <p:nvPr/>
        </p:nvSpPr>
        <p:spPr bwMode="auto">
          <a:xfrm>
            <a:off x="539750" y="1773238"/>
            <a:ext cx="576263" cy="1655762"/>
          </a:xfrm>
          <a:prstGeom prst="line">
            <a:avLst/>
          </a:prstGeom>
          <a:noFill/>
          <a:ln w="9525">
            <a:solidFill>
              <a:srgbClr val="FF0000"/>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109697" name="Line 129"/>
          <p:cNvSpPr>
            <a:spLocks noChangeShapeType="1"/>
          </p:cNvSpPr>
          <p:nvPr/>
        </p:nvSpPr>
        <p:spPr bwMode="auto">
          <a:xfrm flipH="1">
            <a:off x="2700338" y="1773238"/>
            <a:ext cx="792162" cy="2520950"/>
          </a:xfrm>
          <a:prstGeom prst="line">
            <a:avLst/>
          </a:prstGeom>
          <a:noFill/>
          <a:ln w="9525">
            <a:solidFill>
              <a:srgbClr val="FF0000"/>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109698" name="Line 130"/>
          <p:cNvSpPr>
            <a:spLocks noChangeShapeType="1"/>
          </p:cNvSpPr>
          <p:nvPr/>
        </p:nvSpPr>
        <p:spPr bwMode="auto">
          <a:xfrm flipH="1">
            <a:off x="3419475" y="1700213"/>
            <a:ext cx="1873250" cy="3673475"/>
          </a:xfrm>
          <a:prstGeom prst="line">
            <a:avLst/>
          </a:prstGeom>
          <a:noFill/>
          <a:ln w="9525">
            <a:solidFill>
              <a:srgbClr val="FF0000"/>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109699" name="Line 131"/>
          <p:cNvSpPr>
            <a:spLocks noChangeShapeType="1"/>
          </p:cNvSpPr>
          <p:nvPr/>
        </p:nvSpPr>
        <p:spPr bwMode="auto">
          <a:xfrm flipH="1">
            <a:off x="4140200" y="1916113"/>
            <a:ext cx="2879725" cy="4392612"/>
          </a:xfrm>
          <a:prstGeom prst="line">
            <a:avLst/>
          </a:prstGeom>
          <a:noFill/>
          <a:ln w="9525">
            <a:solidFill>
              <a:srgbClr val="FF0000"/>
            </a:solidFill>
            <a:round/>
            <a:headEnd/>
            <a:tailEnd type="stealth" w="lg" len="lg"/>
          </a:ln>
          <a:extLst>
            <a:ext uri="{909E8E84-426E-40dd-AFC4-6F175D3DCCD1}">
              <a14:hiddenFill xmlns:a14="http://schemas.microsoft.com/office/drawing/2010/main" xmlns="">
                <a:noFill/>
              </a14:hiddenFill>
            </a:ext>
          </a:extLst>
        </p:spPr>
        <p:txBody>
          <a:bodyPr/>
          <a:lstStyle/>
          <a:p>
            <a:endParaRPr lang="en-US"/>
          </a:p>
        </p:txBody>
      </p:sp>
      <p:grpSp>
        <p:nvGrpSpPr>
          <p:cNvPr id="160800" name="Group 142"/>
          <p:cNvGrpSpPr>
            <a:grpSpLocks/>
          </p:cNvGrpSpPr>
          <p:nvPr/>
        </p:nvGrpSpPr>
        <p:grpSpPr bwMode="auto">
          <a:xfrm>
            <a:off x="5953125" y="3789363"/>
            <a:ext cx="2328863" cy="1295400"/>
            <a:chOff x="3750" y="2387"/>
            <a:chExt cx="1467" cy="816"/>
          </a:xfrm>
        </p:grpSpPr>
        <p:sp>
          <p:nvSpPr>
            <p:cNvPr id="160802" name="Text Box 39"/>
            <p:cNvSpPr txBox="1">
              <a:spLocks noChangeArrowheads="1"/>
            </p:cNvSpPr>
            <p:nvPr/>
          </p:nvSpPr>
          <p:spPr bwMode="auto">
            <a:xfrm>
              <a:off x="4468" y="2387"/>
              <a:ext cx="749"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vi-VN" altLang="ja-JP" sz="1800">
                  <a:latin typeface="Times New Roman" charset="0"/>
                  <a:ea typeface="MS Mincho" charset="0"/>
                  <a:cs typeface="MS Mincho" charset="0"/>
                </a:rPr>
                <a:t>đồng hồ</a:t>
              </a:r>
              <a:endParaRPr lang="vi-VN" sz="1800">
                <a:ea typeface="MS Mincho" charset="0"/>
                <a:cs typeface="MS Mincho" charset="0"/>
              </a:endParaRPr>
            </a:p>
          </p:txBody>
        </p:sp>
        <p:sp>
          <p:nvSpPr>
            <p:cNvPr id="160803" name="Line 111"/>
            <p:cNvSpPr>
              <a:spLocks noChangeShapeType="1"/>
            </p:cNvSpPr>
            <p:nvPr/>
          </p:nvSpPr>
          <p:spPr bwMode="auto">
            <a:xfrm>
              <a:off x="3861" y="2526"/>
              <a:ext cx="0" cy="403"/>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4" name="Line 112"/>
            <p:cNvSpPr>
              <a:spLocks noChangeShapeType="1"/>
            </p:cNvSpPr>
            <p:nvPr/>
          </p:nvSpPr>
          <p:spPr bwMode="auto">
            <a:xfrm>
              <a:off x="3861" y="2929"/>
              <a:ext cx="1209"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5" name="Freeform 114"/>
            <p:cNvSpPr>
              <a:spLocks/>
            </p:cNvSpPr>
            <p:nvPr/>
          </p:nvSpPr>
          <p:spPr bwMode="auto">
            <a:xfrm>
              <a:off x="3837" y="2641"/>
              <a:ext cx="1094" cy="297"/>
            </a:xfrm>
            <a:custGeom>
              <a:avLst/>
              <a:gdLst>
                <a:gd name="T0" fmla="*/ 0 w 2736"/>
                <a:gd name="T1" fmla="*/ 0 h 744"/>
                <a:gd name="T2" fmla="*/ 0 w 2736"/>
                <a:gd name="T3" fmla="*/ 0 h 744"/>
                <a:gd name="T4" fmla="*/ 0 w 2736"/>
                <a:gd name="T5" fmla="*/ 0 h 744"/>
                <a:gd name="T6" fmla="*/ 0 w 2736"/>
                <a:gd name="T7" fmla="*/ 0 h 744"/>
                <a:gd name="T8" fmla="*/ 0 w 2736"/>
                <a:gd name="T9" fmla="*/ 0 h 744"/>
                <a:gd name="T10" fmla="*/ 0 60000 65536"/>
                <a:gd name="T11" fmla="*/ 0 60000 65536"/>
                <a:gd name="T12" fmla="*/ 0 60000 65536"/>
                <a:gd name="T13" fmla="*/ 0 60000 65536"/>
                <a:gd name="T14" fmla="*/ 0 60000 65536"/>
                <a:gd name="T15" fmla="*/ 0 w 2736"/>
                <a:gd name="T16" fmla="*/ 0 h 744"/>
                <a:gd name="T17" fmla="*/ 2736 w 2736"/>
                <a:gd name="T18" fmla="*/ 744 h 744"/>
              </a:gdLst>
              <a:ahLst/>
              <a:cxnLst>
                <a:cxn ang="T10">
                  <a:pos x="T0" y="T1"/>
                </a:cxn>
                <a:cxn ang="T11">
                  <a:pos x="T2" y="T3"/>
                </a:cxn>
                <a:cxn ang="T12">
                  <a:pos x="T4" y="T5"/>
                </a:cxn>
                <a:cxn ang="T13">
                  <a:pos x="T6" y="T7"/>
                </a:cxn>
                <a:cxn ang="T14">
                  <a:pos x="T8" y="T9"/>
                </a:cxn>
              </a:cxnLst>
              <a:rect l="T15" t="T16" r="T17" b="T18"/>
              <a:pathLst>
                <a:path w="2736" h="744">
                  <a:moveTo>
                    <a:pt x="0" y="0"/>
                  </a:moveTo>
                  <a:cubicBezTo>
                    <a:pt x="360" y="36"/>
                    <a:pt x="720" y="72"/>
                    <a:pt x="1008" y="144"/>
                  </a:cubicBezTo>
                  <a:cubicBezTo>
                    <a:pt x="1296" y="216"/>
                    <a:pt x="1512" y="336"/>
                    <a:pt x="1728" y="432"/>
                  </a:cubicBezTo>
                  <a:cubicBezTo>
                    <a:pt x="1944" y="528"/>
                    <a:pt x="2136" y="696"/>
                    <a:pt x="2304" y="720"/>
                  </a:cubicBezTo>
                  <a:cubicBezTo>
                    <a:pt x="2472" y="744"/>
                    <a:pt x="2604" y="660"/>
                    <a:pt x="2736" y="576"/>
                  </a:cubicBezTo>
                </a:path>
              </a:pathLst>
            </a:cu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0806" name="Line 116"/>
            <p:cNvSpPr>
              <a:spLocks noChangeShapeType="1"/>
            </p:cNvSpPr>
            <p:nvPr/>
          </p:nvSpPr>
          <p:spPr bwMode="auto">
            <a:xfrm>
              <a:off x="4345" y="2526"/>
              <a:ext cx="0" cy="403"/>
            </a:xfrm>
            <a:prstGeom prst="line">
              <a:avLst/>
            </a:prstGeom>
            <a:noFill/>
            <a:ln w="2857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7" name="Freeform 117"/>
            <p:cNvSpPr>
              <a:spLocks/>
            </p:cNvSpPr>
            <p:nvPr/>
          </p:nvSpPr>
          <p:spPr bwMode="auto">
            <a:xfrm>
              <a:off x="4282" y="2456"/>
              <a:ext cx="115" cy="231"/>
            </a:xfrm>
            <a:custGeom>
              <a:avLst/>
              <a:gdLst>
                <a:gd name="T0" fmla="*/ 0 w 288"/>
                <a:gd name="T1" fmla="*/ 0 h 576"/>
                <a:gd name="T2" fmla="*/ 0 w 288"/>
                <a:gd name="T3" fmla="*/ 0 h 576"/>
                <a:gd name="T4" fmla="*/ 0 w 288"/>
                <a:gd name="T5" fmla="*/ 0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0" y="576"/>
                  </a:moveTo>
                  <a:cubicBezTo>
                    <a:pt x="48" y="288"/>
                    <a:pt x="96" y="0"/>
                    <a:pt x="144" y="0"/>
                  </a:cubicBezTo>
                  <a:cubicBezTo>
                    <a:pt x="192" y="0"/>
                    <a:pt x="240" y="288"/>
                    <a:pt x="288" y="576"/>
                  </a:cubicBezTo>
                </a:path>
              </a:pathLst>
            </a:custGeom>
            <a:noFill/>
            <a:ln w="28575">
              <a:solidFill>
                <a:srgbClr val="0000FF"/>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0808" name="Line 120"/>
            <p:cNvSpPr>
              <a:spLocks noChangeShapeType="1"/>
            </p:cNvSpPr>
            <p:nvPr/>
          </p:nvSpPr>
          <p:spPr bwMode="auto">
            <a:xfrm flipH="1">
              <a:off x="4397" y="2468"/>
              <a:ext cx="173" cy="173"/>
            </a:xfrm>
            <a:prstGeom prst="line">
              <a:avLst/>
            </a:prstGeom>
            <a:noFill/>
            <a:ln w="28575">
              <a:solidFill>
                <a:srgbClr val="000000"/>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160809" name="Text Box 132"/>
            <p:cNvSpPr txBox="1">
              <a:spLocks noChangeArrowheads="1"/>
            </p:cNvSpPr>
            <p:nvPr/>
          </p:nvSpPr>
          <p:spPr bwMode="auto">
            <a:xfrm>
              <a:off x="3750" y="2947"/>
              <a:ext cx="1382"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200" b="1">
                  <a:latin typeface="Times New Roman" charset="0"/>
                  <a:ea typeface="MS Mincho" charset="0"/>
                  <a:cs typeface="MS Mincho" charset="0"/>
                </a:rPr>
                <a:t>      </a:t>
              </a:r>
              <a:r>
                <a:rPr lang="vi-VN" altLang="ja-JP" sz="1800" b="1">
                  <a:latin typeface="Times New Roman" charset="0"/>
                  <a:ea typeface="MS Mincho" charset="0"/>
                  <a:cs typeface="MS Mincho" charset="0"/>
                </a:rPr>
                <a:t>0         f</a:t>
              </a:r>
              <a:r>
                <a:rPr lang="vi-VN" altLang="ja-JP" sz="1800" b="1" baseline="-25000">
                  <a:latin typeface="Times New Roman" charset="0"/>
                  <a:ea typeface="MS Mincho" charset="0"/>
                  <a:cs typeface="MS Mincho" charset="0"/>
                </a:rPr>
                <a:t>0                 </a:t>
              </a:r>
              <a:r>
                <a:rPr lang="vi-VN" altLang="ja-JP" sz="1800" b="1">
                  <a:latin typeface="Times New Roman" charset="0"/>
                  <a:ea typeface="MS Mincho" charset="0"/>
                  <a:cs typeface="MS Mincho" charset="0"/>
                </a:rPr>
                <a:t>2f</a:t>
              </a:r>
              <a:r>
                <a:rPr lang="vi-VN" altLang="ja-JP" sz="1800" b="1" baseline="-25000">
                  <a:latin typeface="Times New Roman" charset="0"/>
                  <a:ea typeface="MS Mincho" charset="0"/>
                  <a:cs typeface="MS Mincho" charset="0"/>
                </a:rPr>
                <a:t>0</a:t>
              </a:r>
              <a:endParaRPr lang="vi-VN" sz="1800">
                <a:ea typeface="MS Mincho" charset="0"/>
                <a:cs typeface="MS Mincho" charset="0"/>
              </a:endParaRPr>
            </a:p>
          </p:txBody>
        </p:sp>
      </p:grpSp>
      <p:sp>
        <p:nvSpPr>
          <p:cNvPr id="160801" name="Text Box 135"/>
          <p:cNvSpPr txBox="1">
            <a:spLocks noChangeArrowheads="1"/>
          </p:cNvSpPr>
          <p:nvPr/>
        </p:nvSpPr>
        <p:spPr bwMode="auto">
          <a:xfrm>
            <a:off x="5292725" y="2060575"/>
            <a:ext cx="6064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vi-VN" altLang="ja-JP" sz="1800" b="1">
                <a:latin typeface="Times New Roman" charset="0"/>
                <a:ea typeface="MS Mincho" charset="0"/>
                <a:cs typeface="MS Mincho" charset="0"/>
              </a:rPr>
              <a:t>v</a:t>
            </a:r>
            <a:r>
              <a:rPr lang="vi-VN" altLang="ja-JP" sz="1800" b="1" baseline="-25000">
                <a:latin typeface="Times New Roman" charset="0"/>
                <a:ea typeface="MS Mincho" charset="0"/>
                <a:cs typeface="MS Mincho" charset="0"/>
              </a:rPr>
              <a:t>T</a:t>
            </a:r>
            <a:endParaRPr lang="vi-VN" sz="1800">
              <a:ea typeface="MS Mincho" charset="0"/>
              <a:cs typeface="MS Mincho" charset="0"/>
            </a:endParaRPr>
          </a:p>
        </p:txBody>
      </p:sp>
    </p:spTree>
    <p:extLst>
      <p:ext uri="{BB962C8B-B14F-4D97-AF65-F5344CB8AC3E}">
        <p14:creationId xmlns:p14="http://schemas.microsoft.com/office/powerpoint/2010/main" val="2345501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695"/>
                                        </p:tgtEl>
                                        <p:attrNameLst>
                                          <p:attrName>style.visibility</p:attrName>
                                        </p:attrNameLst>
                                      </p:cBhvr>
                                      <p:to>
                                        <p:strVal val="visible"/>
                                      </p:to>
                                    </p:set>
                                    <p:animEffect transition="in" filter="blinds(horizontal)">
                                      <p:cBhvr>
                                        <p:cTn id="7" dur="500"/>
                                        <p:tgtEl>
                                          <p:spTgt spid="1096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9697"/>
                                        </p:tgtEl>
                                        <p:attrNameLst>
                                          <p:attrName>style.visibility</p:attrName>
                                        </p:attrNameLst>
                                      </p:cBhvr>
                                      <p:to>
                                        <p:strVal val="visible"/>
                                      </p:to>
                                    </p:set>
                                    <p:animEffect transition="in" filter="blinds(horizontal)">
                                      <p:cBhvr>
                                        <p:cTn id="17" dur="500"/>
                                        <p:tgtEl>
                                          <p:spTgt spid="1096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9698"/>
                                        </p:tgtEl>
                                        <p:attrNameLst>
                                          <p:attrName>style.visibility</p:attrName>
                                        </p:attrNameLst>
                                      </p:cBhvr>
                                      <p:to>
                                        <p:strVal val="visible"/>
                                      </p:to>
                                    </p:set>
                                    <p:animEffect transition="in" filter="blinds(horizontal)">
                                      <p:cBhvr>
                                        <p:cTn id="27" dur="500"/>
                                        <p:tgtEl>
                                          <p:spTgt spid="1096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9699"/>
                                        </p:tgtEl>
                                        <p:attrNameLst>
                                          <p:attrName>style.visibility</p:attrName>
                                        </p:attrNameLst>
                                      </p:cBhvr>
                                      <p:to>
                                        <p:strVal val="visible"/>
                                      </p:to>
                                    </p:set>
                                    <p:animEffect transition="in" filter="blinds(horizontal)">
                                      <p:cBhvr>
                                        <p:cTn id="37" dur="500"/>
                                        <p:tgtEl>
                                          <p:spTgt spid="1096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par>
                                <p:cTn id="43" presetID="3" presetClass="entr" presetSubtype="1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95" grpId="0" animBg="1"/>
      <p:bldP spid="109697" grpId="0" animBg="1"/>
      <p:bldP spid="109698" grpId="0" animBg="1"/>
      <p:bldP spid="10969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0" name="Rectangle 6"/>
          <p:cNvSpPr>
            <a:spLocks noGrp="1" noRot="1" noChangeArrowheads="1"/>
          </p:cNvSpPr>
          <p:nvPr>
            <p:ph type="title"/>
          </p:nvPr>
        </p:nvSpPr>
        <p:spPr>
          <a:xfrm>
            <a:off x="395288" y="187325"/>
            <a:ext cx="8385175" cy="649288"/>
          </a:xfrm>
        </p:spPr>
        <p:txBody>
          <a:bodyPr>
            <a:normAutofit/>
          </a:bodyPr>
          <a:lstStyle/>
          <a:p>
            <a:pPr>
              <a:defRPr/>
            </a:pPr>
            <a:r>
              <a:rPr lang="en-US" sz="3400" dirty="0" err="1">
                <a:solidFill>
                  <a:srgbClr val="000000"/>
                </a:solidFill>
                <a:effectLst>
                  <a:outerShdw blurRad="38100" dist="38100" dir="2700000" algn="tl">
                    <a:srgbClr val="DDDDDD"/>
                  </a:outerShdw>
                </a:effectLst>
                <a:latin typeface="Arial" charset="0"/>
                <a:cs typeface="+mj-cs"/>
              </a:rPr>
              <a:t>Câu</a:t>
            </a:r>
            <a:r>
              <a:rPr lang="en-US" sz="3400" dirty="0">
                <a:solidFill>
                  <a:srgbClr val="000000"/>
                </a:solidFill>
                <a:effectLst>
                  <a:outerShdw blurRad="38100" dist="38100" dir="2700000" algn="tl">
                    <a:srgbClr val="DDDDDD"/>
                  </a:outerShdw>
                </a:effectLst>
                <a:latin typeface="Arial" charset="0"/>
                <a:cs typeface="+mj-cs"/>
              </a:rPr>
              <a:t> </a:t>
            </a:r>
            <a:r>
              <a:rPr lang="en-US" sz="3400" dirty="0" err="1">
                <a:solidFill>
                  <a:srgbClr val="000000"/>
                </a:solidFill>
                <a:effectLst>
                  <a:outerShdw blurRad="38100" dist="38100" dir="2700000" algn="tl">
                    <a:srgbClr val="DDDDDD"/>
                  </a:outerShdw>
                </a:effectLst>
                <a:latin typeface="Arial" charset="0"/>
                <a:cs typeface="+mj-cs"/>
              </a:rPr>
              <a:t>hỏi</a:t>
            </a:r>
            <a:endParaRPr lang="vi-VN" sz="3400" b="1" dirty="0">
              <a:solidFill>
                <a:srgbClr val="000000"/>
              </a:solidFill>
              <a:effectLst>
                <a:outerShdw blurRad="38100" dist="38100" dir="2700000" algn="tl">
                  <a:srgbClr val="DDDDDD"/>
                </a:outerShdw>
              </a:effectLst>
              <a:latin typeface="Arial" charset="0"/>
              <a:cs typeface="+mj-cs"/>
            </a:endParaRPr>
          </a:p>
        </p:txBody>
      </p:sp>
      <p:sp>
        <p:nvSpPr>
          <p:cNvPr id="108551" name="Rectangle 7"/>
          <p:cNvSpPr>
            <a:spLocks noGrp="1" noRot="1" noChangeArrowheads="1"/>
          </p:cNvSpPr>
          <p:nvPr>
            <p:ph type="body" idx="4294967295"/>
          </p:nvPr>
        </p:nvSpPr>
        <p:spPr>
          <a:xfrm>
            <a:off x="0" y="1385888"/>
            <a:ext cx="9144000" cy="4710112"/>
          </a:xfrm>
        </p:spPr>
        <p:txBody>
          <a:bodyPr>
            <a:normAutofit/>
          </a:bodyPr>
          <a:lstStyle/>
          <a:p>
            <a:pPr marL="381000" indent="-381000">
              <a:lnSpc>
                <a:spcPct val="150000"/>
              </a:lnSpc>
            </a:pPr>
            <a:r>
              <a:rPr lang="en-US" sz="2200" dirty="0">
                <a:solidFill>
                  <a:srgbClr val="000066"/>
                </a:solidFill>
                <a:latin typeface="Arial"/>
                <a:cs typeface="Arial"/>
              </a:rPr>
              <a:t>So </a:t>
            </a:r>
            <a:r>
              <a:rPr lang="en-US" sz="2200" dirty="0" err="1">
                <a:solidFill>
                  <a:srgbClr val="000066"/>
                </a:solidFill>
                <a:latin typeface="Arial"/>
                <a:cs typeface="Arial"/>
              </a:rPr>
              <a:t>sánh</a:t>
            </a:r>
            <a:r>
              <a:rPr lang="en-US" sz="2200" dirty="0">
                <a:solidFill>
                  <a:srgbClr val="000066"/>
                </a:solidFill>
                <a:latin typeface="Arial"/>
                <a:cs typeface="Arial"/>
              </a:rPr>
              <a:t> </a:t>
            </a:r>
            <a:r>
              <a:rPr lang="en-US" sz="2200" dirty="0" err="1">
                <a:solidFill>
                  <a:srgbClr val="000066"/>
                </a:solidFill>
                <a:latin typeface="Arial"/>
                <a:cs typeface="Arial"/>
              </a:rPr>
              <a:t>ưu</a:t>
            </a:r>
            <a:r>
              <a:rPr lang="en-US" sz="2200" dirty="0">
                <a:solidFill>
                  <a:srgbClr val="000066"/>
                </a:solidFill>
                <a:latin typeface="Arial"/>
                <a:cs typeface="Arial"/>
              </a:rPr>
              <a:t> </a:t>
            </a:r>
            <a:r>
              <a:rPr lang="en-US" sz="2200" dirty="0" err="1">
                <a:solidFill>
                  <a:srgbClr val="000066"/>
                </a:solidFill>
                <a:latin typeface="Arial"/>
                <a:cs typeface="Arial"/>
              </a:rPr>
              <a:t>khuyết</a:t>
            </a:r>
            <a:r>
              <a:rPr lang="en-US" sz="2200" dirty="0">
                <a:solidFill>
                  <a:srgbClr val="000066"/>
                </a:solidFill>
                <a:latin typeface="Arial"/>
                <a:cs typeface="Arial"/>
              </a:rPr>
              <a:t> </a:t>
            </a:r>
            <a:r>
              <a:rPr lang="en-US" sz="2200" dirty="0" err="1">
                <a:solidFill>
                  <a:srgbClr val="000066"/>
                </a:solidFill>
                <a:latin typeface="Arial"/>
                <a:cs typeface="Arial"/>
              </a:rPr>
              <a:t>điểm</a:t>
            </a:r>
            <a:r>
              <a:rPr lang="en-US" sz="2200" dirty="0">
                <a:solidFill>
                  <a:srgbClr val="000066"/>
                </a:solidFill>
                <a:latin typeface="Arial"/>
                <a:cs typeface="Arial"/>
              </a:rPr>
              <a:t> </a:t>
            </a:r>
            <a:r>
              <a:rPr lang="en-US" sz="2200" dirty="0" err="1">
                <a:solidFill>
                  <a:srgbClr val="000066"/>
                </a:solidFill>
                <a:latin typeface="Arial"/>
                <a:cs typeface="Arial"/>
              </a:rPr>
              <a:t>của</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loại</a:t>
            </a:r>
            <a:r>
              <a:rPr lang="en-US" sz="2200" dirty="0">
                <a:solidFill>
                  <a:srgbClr val="000066"/>
                </a:solidFill>
                <a:latin typeface="Arial"/>
                <a:cs typeface="Arial"/>
              </a:rPr>
              <a:t> </a:t>
            </a:r>
            <a:r>
              <a:rPr lang="en-US" sz="2200" dirty="0" err="1">
                <a:solidFill>
                  <a:srgbClr val="000066"/>
                </a:solidFill>
                <a:latin typeface="Arial"/>
                <a:cs typeface="Arial"/>
              </a:rPr>
              <a:t>mã</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đã</a:t>
            </a:r>
            <a:r>
              <a:rPr lang="en-US" sz="2200" dirty="0">
                <a:solidFill>
                  <a:srgbClr val="000066"/>
                </a:solidFill>
                <a:latin typeface="Arial"/>
                <a:cs typeface="Arial"/>
              </a:rPr>
              <a:t> </a:t>
            </a:r>
            <a:r>
              <a:rPr lang="en-US" sz="2200" dirty="0" err="1">
                <a:solidFill>
                  <a:srgbClr val="000066"/>
                </a:solidFill>
                <a:latin typeface="Arial"/>
                <a:cs typeface="Arial"/>
              </a:rPr>
              <a:t>học</a:t>
            </a:r>
            <a:r>
              <a:rPr lang="en-US" sz="2200" dirty="0">
                <a:solidFill>
                  <a:srgbClr val="000066"/>
                </a:solidFill>
                <a:latin typeface="Arial"/>
                <a:cs typeface="Arial"/>
              </a:rPr>
              <a:t>.</a:t>
            </a:r>
          </a:p>
          <a:p>
            <a:pPr marL="381000" indent="-381000">
              <a:lnSpc>
                <a:spcPct val="150000"/>
              </a:lnSpc>
            </a:pPr>
            <a:r>
              <a:rPr lang="en-US" sz="2200" dirty="0" err="1">
                <a:solidFill>
                  <a:srgbClr val="000066"/>
                </a:solidFill>
                <a:latin typeface="Arial"/>
                <a:cs typeface="Arial"/>
              </a:rPr>
              <a:t>Giải</a:t>
            </a:r>
            <a:r>
              <a:rPr lang="en-US" sz="2200" dirty="0">
                <a:solidFill>
                  <a:srgbClr val="000066"/>
                </a:solidFill>
                <a:latin typeface="Arial"/>
                <a:cs typeface="Arial"/>
              </a:rPr>
              <a:t> </a:t>
            </a:r>
            <a:r>
              <a:rPr lang="en-US" sz="2200" dirty="0" err="1">
                <a:solidFill>
                  <a:srgbClr val="000066"/>
                </a:solidFill>
                <a:latin typeface="Arial"/>
                <a:cs typeface="Arial"/>
              </a:rPr>
              <a:t>thích</a:t>
            </a:r>
            <a:r>
              <a:rPr lang="en-US" sz="2200" dirty="0">
                <a:solidFill>
                  <a:srgbClr val="000066"/>
                </a:solidFill>
                <a:latin typeface="Arial"/>
                <a:cs typeface="Arial"/>
              </a:rPr>
              <a:t> </a:t>
            </a:r>
            <a:r>
              <a:rPr lang="en-US" sz="2200" dirty="0" err="1">
                <a:solidFill>
                  <a:srgbClr val="000066"/>
                </a:solidFill>
                <a:latin typeface="Arial"/>
                <a:cs typeface="Arial"/>
              </a:rPr>
              <a:t>ưu</a:t>
            </a:r>
            <a:r>
              <a:rPr lang="en-US" sz="2200" dirty="0">
                <a:solidFill>
                  <a:srgbClr val="000066"/>
                </a:solidFill>
                <a:latin typeface="Arial"/>
                <a:cs typeface="Arial"/>
              </a:rPr>
              <a:t> </a:t>
            </a:r>
            <a:r>
              <a:rPr lang="en-US" sz="2200" dirty="0" err="1">
                <a:solidFill>
                  <a:srgbClr val="000066"/>
                </a:solidFill>
                <a:latin typeface="Arial"/>
                <a:cs typeface="Arial"/>
              </a:rPr>
              <a:t>điểm</a:t>
            </a:r>
            <a:r>
              <a:rPr lang="en-US" sz="2200" dirty="0">
                <a:solidFill>
                  <a:srgbClr val="000066"/>
                </a:solidFill>
                <a:latin typeface="Arial"/>
                <a:cs typeface="Arial"/>
              </a:rPr>
              <a:t> ”</a:t>
            </a:r>
            <a:r>
              <a:rPr lang="en-US" sz="2200" dirty="0" err="1">
                <a:solidFill>
                  <a:srgbClr val="000066"/>
                </a:solidFill>
                <a:latin typeface="Arial"/>
                <a:cs typeface="Arial"/>
              </a:rPr>
              <a:t>hạn</a:t>
            </a:r>
            <a:r>
              <a:rPr lang="en-US" sz="2200" dirty="0">
                <a:solidFill>
                  <a:srgbClr val="000066"/>
                </a:solidFill>
                <a:latin typeface="Arial"/>
                <a:cs typeface="Arial"/>
              </a:rPr>
              <a:t> </a:t>
            </a:r>
            <a:r>
              <a:rPr lang="en-US" sz="2200" dirty="0" err="1">
                <a:solidFill>
                  <a:srgbClr val="000066"/>
                </a:solidFill>
                <a:latin typeface="Arial"/>
                <a:cs typeface="Arial"/>
              </a:rPr>
              <a:t>chế</a:t>
            </a:r>
            <a:r>
              <a:rPr lang="en-US" sz="2200" dirty="0">
                <a:solidFill>
                  <a:srgbClr val="000066"/>
                </a:solidFill>
                <a:latin typeface="Arial"/>
                <a:cs typeface="Arial"/>
              </a:rPr>
              <a:t> </a:t>
            </a:r>
            <a:r>
              <a:rPr lang="en-US" sz="2200" dirty="0" err="1">
                <a:solidFill>
                  <a:srgbClr val="000066"/>
                </a:solidFill>
                <a:latin typeface="Arial"/>
                <a:cs typeface="Arial"/>
              </a:rPr>
              <a:t>nhiễu</a:t>
            </a:r>
            <a:r>
              <a:rPr lang="en-US" sz="2200" dirty="0">
                <a:solidFill>
                  <a:srgbClr val="000066"/>
                </a:solidFill>
                <a:latin typeface="Arial"/>
                <a:cs typeface="Arial"/>
              </a:rPr>
              <a:t> </a:t>
            </a:r>
            <a:r>
              <a:rPr lang="en-US" sz="2200" dirty="0" err="1">
                <a:solidFill>
                  <a:srgbClr val="000066"/>
                </a:solidFill>
                <a:latin typeface="Arial"/>
                <a:cs typeface="Arial"/>
              </a:rPr>
              <a:t>tích</a:t>
            </a:r>
            <a:r>
              <a:rPr lang="en-US" sz="2200" dirty="0">
                <a:solidFill>
                  <a:srgbClr val="000066"/>
                </a:solidFill>
                <a:latin typeface="Arial"/>
                <a:cs typeface="Arial"/>
              </a:rPr>
              <a:t> </a:t>
            </a:r>
            <a:r>
              <a:rPr lang="en-US" sz="2200" dirty="0" err="1">
                <a:solidFill>
                  <a:srgbClr val="000066"/>
                </a:solidFill>
                <a:latin typeface="Arial"/>
                <a:cs typeface="Arial"/>
              </a:rPr>
              <a:t>luỹ</a:t>
            </a:r>
            <a:r>
              <a:rPr lang="en-US" sz="2200" dirty="0">
                <a:solidFill>
                  <a:srgbClr val="000066"/>
                </a:solidFill>
                <a:latin typeface="Arial"/>
                <a:cs typeface="Arial"/>
              </a:rPr>
              <a:t>” </a:t>
            </a:r>
            <a:r>
              <a:rPr lang="en-US" sz="2200" dirty="0" err="1">
                <a:solidFill>
                  <a:srgbClr val="000066"/>
                </a:solidFill>
                <a:latin typeface="Arial"/>
                <a:cs typeface="Arial"/>
              </a:rPr>
              <a:t>của</a:t>
            </a:r>
            <a:r>
              <a:rPr lang="en-US" sz="2200" dirty="0">
                <a:solidFill>
                  <a:srgbClr val="000066"/>
                </a:solidFill>
                <a:latin typeface="Arial"/>
                <a:cs typeface="Arial"/>
              </a:rPr>
              <a:t> </a:t>
            </a:r>
            <a:r>
              <a:rPr lang="en-US" sz="2200" dirty="0" err="1">
                <a:solidFill>
                  <a:srgbClr val="000066"/>
                </a:solidFill>
                <a:latin typeface="Arial"/>
                <a:cs typeface="Arial"/>
              </a:rPr>
              <a:t>thông</a:t>
            </a:r>
            <a:r>
              <a:rPr lang="en-US" sz="2200" dirty="0">
                <a:solidFill>
                  <a:srgbClr val="000066"/>
                </a:solidFill>
                <a:latin typeface="Arial"/>
                <a:cs typeface="Arial"/>
              </a:rPr>
              <a:t> tin </a:t>
            </a:r>
            <a:r>
              <a:rPr lang="en-US" sz="2200" dirty="0" err="1">
                <a:solidFill>
                  <a:srgbClr val="000066"/>
                </a:solidFill>
                <a:latin typeface="Arial"/>
                <a:cs typeface="Arial"/>
              </a:rPr>
              <a:t>số</a:t>
            </a:r>
            <a:r>
              <a:rPr lang="en-US" sz="2200" dirty="0">
                <a:solidFill>
                  <a:srgbClr val="000066"/>
                </a:solidFill>
                <a:latin typeface="Arial"/>
                <a:cs typeface="Arial"/>
              </a:rPr>
              <a:t> so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thông</a:t>
            </a:r>
            <a:r>
              <a:rPr lang="en-US" sz="2200" dirty="0">
                <a:solidFill>
                  <a:srgbClr val="000066"/>
                </a:solidFill>
                <a:latin typeface="Arial"/>
                <a:cs typeface="Arial"/>
              </a:rPr>
              <a:t> tin </a:t>
            </a:r>
            <a:r>
              <a:rPr lang="en-US" sz="2200" dirty="0" err="1">
                <a:solidFill>
                  <a:srgbClr val="000066"/>
                </a:solidFill>
                <a:latin typeface="Arial"/>
                <a:cs typeface="Arial"/>
              </a:rPr>
              <a:t>tương</a:t>
            </a:r>
            <a:r>
              <a:rPr lang="en-US" sz="2200" dirty="0">
                <a:solidFill>
                  <a:srgbClr val="000066"/>
                </a:solidFill>
                <a:latin typeface="Arial"/>
                <a:cs typeface="Arial"/>
              </a:rPr>
              <a:t> </a:t>
            </a:r>
            <a:r>
              <a:rPr lang="en-US" sz="2200" dirty="0" err="1">
                <a:solidFill>
                  <a:srgbClr val="000066"/>
                </a:solidFill>
                <a:latin typeface="Arial"/>
                <a:cs typeface="Arial"/>
              </a:rPr>
              <a:t>tự</a:t>
            </a:r>
            <a:r>
              <a:rPr lang="en-US" sz="2200" dirty="0">
                <a:solidFill>
                  <a:srgbClr val="000066"/>
                </a:solidFill>
                <a:latin typeface="Arial"/>
                <a:cs typeface="Arial"/>
              </a:rPr>
              <a:t>.</a:t>
            </a:r>
          </a:p>
          <a:p>
            <a:pPr marL="381000" indent="-381000">
              <a:lnSpc>
                <a:spcPct val="150000"/>
              </a:lnSpc>
            </a:pPr>
            <a:r>
              <a:rPr lang="en-US" sz="2200" dirty="0" err="1">
                <a:solidFill>
                  <a:srgbClr val="000066"/>
                </a:solidFill>
                <a:latin typeface="Arial"/>
                <a:cs typeface="Arial"/>
              </a:rPr>
              <a:t>Vẽ</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trình</a:t>
            </a:r>
            <a:r>
              <a:rPr lang="en-US" sz="2200" dirty="0">
                <a:solidFill>
                  <a:srgbClr val="000066"/>
                </a:solidFill>
                <a:latin typeface="Arial"/>
                <a:cs typeface="Arial"/>
              </a:rPr>
              <a:t> </a:t>
            </a:r>
            <a:r>
              <a:rPr lang="en-US" sz="2200" dirty="0" err="1">
                <a:solidFill>
                  <a:srgbClr val="000066"/>
                </a:solidFill>
                <a:latin typeface="Arial"/>
                <a:cs typeface="Arial"/>
              </a:rPr>
              <a:t>bày</a:t>
            </a:r>
            <a:r>
              <a:rPr lang="en-US" sz="2200" dirty="0">
                <a:solidFill>
                  <a:srgbClr val="000066"/>
                </a:solidFill>
                <a:latin typeface="Arial"/>
                <a:cs typeface="Arial"/>
              </a:rPr>
              <a:t> </a:t>
            </a:r>
            <a:r>
              <a:rPr lang="en-US" sz="2200" dirty="0" err="1">
                <a:solidFill>
                  <a:srgbClr val="000066"/>
                </a:solidFill>
                <a:latin typeface="Arial"/>
                <a:cs typeface="Arial"/>
              </a:rPr>
              <a:t>nguyên</a:t>
            </a:r>
            <a:r>
              <a:rPr lang="en-US" sz="2200" dirty="0">
                <a:solidFill>
                  <a:srgbClr val="000066"/>
                </a:solidFill>
                <a:latin typeface="Arial"/>
                <a:cs typeface="Arial"/>
              </a:rPr>
              <a:t> </a:t>
            </a:r>
            <a:r>
              <a:rPr lang="en-US" sz="2200" dirty="0" err="1">
                <a:solidFill>
                  <a:srgbClr val="000066"/>
                </a:solidFill>
                <a:latin typeface="Arial"/>
                <a:cs typeface="Arial"/>
              </a:rPr>
              <a:t>lý</a:t>
            </a:r>
            <a:r>
              <a:rPr lang="en-US" sz="2200" dirty="0">
                <a:solidFill>
                  <a:srgbClr val="000066"/>
                </a:solidFill>
                <a:latin typeface="Arial"/>
                <a:cs typeface="Arial"/>
              </a:rPr>
              <a:t> </a:t>
            </a:r>
            <a:r>
              <a:rPr lang="en-US" sz="2200" dirty="0" err="1">
                <a:solidFill>
                  <a:srgbClr val="000066"/>
                </a:solidFill>
                <a:latin typeface="Arial"/>
                <a:cs typeface="Arial"/>
              </a:rPr>
              <a:t>làm</a:t>
            </a:r>
            <a:r>
              <a:rPr lang="en-US" sz="2200" dirty="0">
                <a:solidFill>
                  <a:srgbClr val="000066"/>
                </a:solidFill>
                <a:latin typeface="Arial"/>
                <a:cs typeface="Arial"/>
              </a:rPr>
              <a:t> </a:t>
            </a:r>
            <a:r>
              <a:rPr lang="en-US" sz="2200" dirty="0" err="1">
                <a:solidFill>
                  <a:srgbClr val="000066"/>
                </a:solidFill>
                <a:latin typeface="Arial"/>
                <a:cs typeface="Arial"/>
              </a:rPr>
              <a:t>việc</a:t>
            </a:r>
            <a:r>
              <a:rPr lang="en-US" sz="2200" dirty="0">
                <a:solidFill>
                  <a:srgbClr val="000066"/>
                </a:solidFill>
                <a:latin typeface="Arial"/>
                <a:cs typeface="Arial"/>
              </a:rPr>
              <a:t> </a:t>
            </a:r>
            <a:r>
              <a:rPr lang="en-US" sz="2200" dirty="0" err="1">
                <a:solidFill>
                  <a:srgbClr val="000066"/>
                </a:solidFill>
                <a:latin typeface="Arial"/>
                <a:cs typeface="Arial"/>
              </a:rPr>
              <a:t>của</a:t>
            </a:r>
            <a:r>
              <a:rPr lang="en-US" sz="2200" dirty="0">
                <a:solidFill>
                  <a:srgbClr val="000066"/>
                </a:solidFill>
                <a:latin typeface="Arial"/>
                <a:cs typeface="Arial"/>
              </a:rPr>
              <a:t> </a:t>
            </a:r>
            <a:r>
              <a:rPr lang="en-US" sz="2200" dirty="0" err="1">
                <a:solidFill>
                  <a:srgbClr val="000066"/>
                </a:solidFill>
                <a:latin typeface="Arial"/>
                <a:cs typeface="Arial"/>
              </a:rPr>
              <a:t>mạch</a:t>
            </a:r>
            <a:r>
              <a:rPr lang="en-US" sz="2200" dirty="0">
                <a:solidFill>
                  <a:srgbClr val="000066"/>
                </a:solidFill>
                <a:latin typeface="Arial"/>
                <a:cs typeface="Arial"/>
              </a:rPr>
              <a:t> </a:t>
            </a:r>
            <a:r>
              <a:rPr lang="en-US" sz="2200" dirty="0" err="1">
                <a:solidFill>
                  <a:srgbClr val="000066"/>
                </a:solidFill>
                <a:latin typeface="Arial"/>
                <a:cs typeface="Arial"/>
              </a:rPr>
              <a:t>tái</a:t>
            </a:r>
            <a:r>
              <a:rPr lang="en-US" sz="2200" dirty="0">
                <a:solidFill>
                  <a:srgbClr val="000066"/>
                </a:solidFill>
                <a:latin typeface="Arial"/>
                <a:cs typeface="Arial"/>
              </a:rPr>
              <a:t> </a:t>
            </a:r>
            <a:r>
              <a:rPr lang="en-US" sz="2200" dirty="0" err="1">
                <a:solidFill>
                  <a:srgbClr val="000066"/>
                </a:solidFill>
                <a:latin typeface="Arial"/>
                <a:cs typeface="Arial"/>
              </a:rPr>
              <a:t>tạo</a:t>
            </a:r>
            <a:r>
              <a:rPr lang="en-US" sz="2200" dirty="0">
                <a:solidFill>
                  <a:srgbClr val="000066"/>
                </a:solidFill>
                <a:latin typeface="Arial"/>
                <a:cs typeface="Arial"/>
              </a:rPr>
              <a:t> </a:t>
            </a:r>
            <a:r>
              <a:rPr lang="en-US" sz="2200" dirty="0" err="1">
                <a:solidFill>
                  <a:srgbClr val="000066"/>
                </a:solidFill>
                <a:latin typeface="Arial"/>
                <a:cs typeface="Arial"/>
              </a:rPr>
              <a:t>tín</a:t>
            </a:r>
            <a:r>
              <a:rPr lang="en-US" sz="2200" dirty="0">
                <a:solidFill>
                  <a:srgbClr val="000066"/>
                </a:solidFill>
                <a:latin typeface="Arial"/>
                <a:cs typeface="Arial"/>
              </a:rPr>
              <a:t> </a:t>
            </a:r>
            <a:r>
              <a:rPr lang="en-US" sz="2200" dirty="0" err="1">
                <a:solidFill>
                  <a:srgbClr val="000066"/>
                </a:solidFill>
                <a:latin typeface="Arial"/>
                <a:cs typeface="Arial"/>
              </a:rPr>
              <a:t>hiệu</a:t>
            </a:r>
            <a:r>
              <a:rPr lang="en-US" sz="2200" dirty="0">
                <a:solidFill>
                  <a:srgbClr val="000066"/>
                </a:solidFill>
                <a:latin typeface="Arial"/>
                <a:cs typeface="Arial"/>
              </a:rPr>
              <a:t> </a:t>
            </a:r>
            <a:r>
              <a:rPr lang="en-US" sz="2200" dirty="0" err="1">
                <a:solidFill>
                  <a:srgbClr val="000066"/>
                </a:solidFill>
                <a:latin typeface="Arial"/>
                <a:cs typeface="Arial"/>
              </a:rPr>
              <a:t>số</a:t>
            </a:r>
            <a:r>
              <a:rPr lang="en-US" sz="2200" dirty="0">
                <a:solidFill>
                  <a:srgbClr val="000066"/>
                </a:solidFill>
                <a:latin typeface="Arial"/>
                <a:cs typeface="Arial"/>
              </a:rPr>
              <a:t>.</a:t>
            </a:r>
          </a:p>
          <a:p>
            <a:pPr marL="381000" indent="-381000">
              <a:lnSpc>
                <a:spcPct val="150000"/>
              </a:lnSpc>
            </a:pPr>
            <a:r>
              <a:rPr lang="en-US" sz="2200" dirty="0" err="1">
                <a:solidFill>
                  <a:srgbClr val="000066"/>
                </a:solidFill>
                <a:latin typeface="Arial"/>
                <a:cs typeface="Arial"/>
              </a:rPr>
              <a:t>Vẽ</a:t>
            </a:r>
            <a:r>
              <a:rPr lang="en-US" sz="2200" dirty="0">
                <a:solidFill>
                  <a:srgbClr val="000066"/>
                </a:solidFill>
                <a:latin typeface="Arial"/>
                <a:cs typeface="Arial"/>
              </a:rPr>
              <a:t> </a:t>
            </a:r>
            <a:r>
              <a:rPr lang="en-US" sz="2200" dirty="0" err="1">
                <a:solidFill>
                  <a:srgbClr val="000066"/>
                </a:solidFill>
                <a:latin typeface="Arial"/>
                <a:cs typeface="Arial"/>
              </a:rPr>
              <a:t>và</a:t>
            </a:r>
            <a:r>
              <a:rPr lang="en-US" sz="2200" dirty="0">
                <a:solidFill>
                  <a:srgbClr val="000066"/>
                </a:solidFill>
                <a:latin typeface="Arial"/>
                <a:cs typeface="Arial"/>
              </a:rPr>
              <a:t> </a:t>
            </a:r>
            <a:r>
              <a:rPr lang="en-US" sz="2200" dirty="0" err="1">
                <a:solidFill>
                  <a:srgbClr val="000066"/>
                </a:solidFill>
                <a:latin typeface="Arial"/>
                <a:cs typeface="Arial"/>
              </a:rPr>
              <a:t>trình</a:t>
            </a:r>
            <a:r>
              <a:rPr lang="en-US" sz="2200" dirty="0">
                <a:solidFill>
                  <a:srgbClr val="000066"/>
                </a:solidFill>
                <a:latin typeface="Arial"/>
                <a:cs typeface="Arial"/>
              </a:rPr>
              <a:t> </a:t>
            </a:r>
            <a:r>
              <a:rPr lang="en-US" sz="2200" dirty="0" err="1">
                <a:solidFill>
                  <a:srgbClr val="000066"/>
                </a:solidFill>
                <a:latin typeface="Arial"/>
                <a:cs typeface="Arial"/>
              </a:rPr>
              <a:t>bày</a:t>
            </a:r>
            <a:r>
              <a:rPr lang="en-US" sz="2200" dirty="0">
                <a:solidFill>
                  <a:srgbClr val="000066"/>
                </a:solidFill>
                <a:latin typeface="Arial"/>
                <a:cs typeface="Arial"/>
              </a:rPr>
              <a:t> </a:t>
            </a:r>
            <a:r>
              <a:rPr lang="en-US" sz="2200" dirty="0" err="1">
                <a:solidFill>
                  <a:srgbClr val="000066"/>
                </a:solidFill>
                <a:latin typeface="Arial"/>
                <a:cs typeface="Arial"/>
              </a:rPr>
              <a:t>nguyên</a:t>
            </a:r>
            <a:r>
              <a:rPr lang="en-US" sz="2200" dirty="0">
                <a:solidFill>
                  <a:srgbClr val="000066"/>
                </a:solidFill>
                <a:latin typeface="Arial"/>
                <a:cs typeface="Arial"/>
              </a:rPr>
              <a:t> </a:t>
            </a:r>
            <a:r>
              <a:rPr lang="en-US" sz="2200" dirty="0" err="1">
                <a:solidFill>
                  <a:srgbClr val="000066"/>
                </a:solidFill>
                <a:latin typeface="Arial"/>
                <a:cs typeface="Arial"/>
              </a:rPr>
              <a:t>lý</a:t>
            </a:r>
            <a:r>
              <a:rPr lang="en-US" sz="2200" dirty="0">
                <a:solidFill>
                  <a:srgbClr val="000066"/>
                </a:solidFill>
                <a:latin typeface="Arial"/>
                <a:cs typeface="Arial"/>
              </a:rPr>
              <a:t> </a:t>
            </a:r>
            <a:r>
              <a:rPr lang="en-US" sz="2200" dirty="0" err="1">
                <a:solidFill>
                  <a:srgbClr val="000066"/>
                </a:solidFill>
                <a:latin typeface="Arial"/>
                <a:cs typeface="Arial"/>
              </a:rPr>
              <a:t>làm</a:t>
            </a:r>
            <a:r>
              <a:rPr lang="en-US" sz="2200" dirty="0">
                <a:solidFill>
                  <a:srgbClr val="000066"/>
                </a:solidFill>
                <a:latin typeface="Arial"/>
                <a:cs typeface="Arial"/>
              </a:rPr>
              <a:t> </a:t>
            </a:r>
            <a:r>
              <a:rPr lang="en-US" sz="2200" dirty="0" err="1">
                <a:solidFill>
                  <a:srgbClr val="000066"/>
                </a:solidFill>
                <a:latin typeface="Arial"/>
                <a:cs typeface="Arial"/>
              </a:rPr>
              <a:t>việc</a:t>
            </a:r>
            <a:r>
              <a:rPr lang="en-US" sz="2200" dirty="0">
                <a:solidFill>
                  <a:srgbClr val="000066"/>
                </a:solidFill>
                <a:latin typeface="Arial"/>
                <a:cs typeface="Arial"/>
              </a:rPr>
              <a:t> </a:t>
            </a:r>
            <a:r>
              <a:rPr lang="en-US" sz="2200" dirty="0" err="1">
                <a:solidFill>
                  <a:srgbClr val="000066"/>
                </a:solidFill>
                <a:latin typeface="Arial"/>
                <a:cs typeface="Arial"/>
              </a:rPr>
              <a:t>của</a:t>
            </a:r>
            <a:r>
              <a:rPr lang="en-US" sz="2200" dirty="0">
                <a:solidFill>
                  <a:srgbClr val="000066"/>
                </a:solidFill>
                <a:latin typeface="Arial"/>
                <a:cs typeface="Arial"/>
              </a:rPr>
              <a:t> </a:t>
            </a:r>
            <a:r>
              <a:rPr lang="en-US" sz="2200" dirty="0" err="1">
                <a:solidFill>
                  <a:srgbClr val="000066"/>
                </a:solidFill>
                <a:latin typeface="Arial"/>
                <a:cs typeface="Arial"/>
              </a:rPr>
              <a:t>mạch</a:t>
            </a:r>
            <a:r>
              <a:rPr lang="en-US" sz="2200" dirty="0">
                <a:solidFill>
                  <a:srgbClr val="000066"/>
                </a:solidFill>
                <a:latin typeface="Arial"/>
                <a:cs typeface="Arial"/>
              </a:rPr>
              <a:t> </a:t>
            </a:r>
            <a:r>
              <a:rPr lang="en-US" sz="2200" dirty="0" err="1">
                <a:solidFill>
                  <a:srgbClr val="000066"/>
                </a:solidFill>
                <a:latin typeface="Arial"/>
                <a:cs typeface="Arial"/>
              </a:rPr>
              <a:t>khôi</a:t>
            </a:r>
            <a:r>
              <a:rPr lang="en-US" sz="2200" dirty="0">
                <a:solidFill>
                  <a:srgbClr val="000066"/>
                </a:solidFill>
                <a:latin typeface="Arial"/>
                <a:cs typeface="Arial"/>
              </a:rPr>
              <a:t> </a:t>
            </a:r>
            <a:r>
              <a:rPr lang="en-US" sz="2200" dirty="0" err="1">
                <a:solidFill>
                  <a:srgbClr val="000066"/>
                </a:solidFill>
                <a:latin typeface="Arial"/>
                <a:cs typeface="Arial"/>
              </a:rPr>
              <a:t>phục</a:t>
            </a:r>
            <a:r>
              <a:rPr lang="en-US" sz="2200" dirty="0">
                <a:solidFill>
                  <a:srgbClr val="000066"/>
                </a:solidFill>
                <a:latin typeface="Arial"/>
                <a:cs typeface="Arial"/>
              </a:rPr>
              <a:t> </a:t>
            </a:r>
            <a:r>
              <a:rPr lang="en-US" sz="2200" dirty="0" err="1">
                <a:solidFill>
                  <a:srgbClr val="000066"/>
                </a:solidFill>
                <a:latin typeface="Arial"/>
                <a:cs typeface="Arial"/>
              </a:rPr>
              <a:t>xung</a:t>
            </a:r>
            <a:r>
              <a:rPr lang="en-US" sz="2200" dirty="0">
                <a:solidFill>
                  <a:srgbClr val="000066"/>
                </a:solidFill>
                <a:latin typeface="Arial"/>
                <a:cs typeface="Arial"/>
              </a:rPr>
              <a:t> </a:t>
            </a:r>
            <a:r>
              <a:rPr lang="en-US" sz="2200" dirty="0" err="1">
                <a:solidFill>
                  <a:srgbClr val="000066"/>
                </a:solidFill>
                <a:latin typeface="Arial"/>
                <a:cs typeface="Arial"/>
              </a:rPr>
              <a:t>đồng</a:t>
            </a:r>
            <a:r>
              <a:rPr lang="en-US" sz="2200" dirty="0">
                <a:solidFill>
                  <a:srgbClr val="000066"/>
                </a:solidFill>
                <a:latin typeface="Arial"/>
                <a:cs typeface="Arial"/>
              </a:rPr>
              <a:t> </a:t>
            </a:r>
            <a:r>
              <a:rPr lang="en-US" sz="2200" dirty="0" err="1">
                <a:solidFill>
                  <a:srgbClr val="000066"/>
                </a:solidFill>
                <a:latin typeface="Arial"/>
                <a:cs typeface="Arial"/>
              </a:rPr>
              <a:t>hồ</a:t>
            </a:r>
            <a:r>
              <a:rPr lang="en-US" sz="2200" dirty="0">
                <a:solidFill>
                  <a:srgbClr val="000066"/>
                </a:solidFill>
                <a:latin typeface="Arial"/>
                <a:cs typeface="Arial"/>
              </a:rPr>
              <a:t> </a:t>
            </a:r>
            <a:r>
              <a:rPr lang="en-US" sz="2200" dirty="0" err="1">
                <a:solidFill>
                  <a:srgbClr val="000066"/>
                </a:solidFill>
                <a:latin typeface="Arial"/>
                <a:cs typeface="Arial"/>
              </a:rPr>
              <a:t>đối</a:t>
            </a:r>
            <a:r>
              <a:rPr lang="en-US" sz="2200" dirty="0">
                <a:solidFill>
                  <a:srgbClr val="000066"/>
                </a:solidFill>
                <a:latin typeface="Arial"/>
                <a:cs typeface="Arial"/>
              </a:rPr>
              <a:t> </a:t>
            </a:r>
            <a:r>
              <a:rPr lang="en-US" sz="2200" dirty="0" err="1">
                <a:solidFill>
                  <a:srgbClr val="000066"/>
                </a:solidFill>
                <a:latin typeface="Arial"/>
                <a:cs typeface="Arial"/>
              </a:rPr>
              <a:t>với</a:t>
            </a:r>
            <a:r>
              <a:rPr lang="en-US" sz="2200" dirty="0">
                <a:solidFill>
                  <a:srgbClr val="000066"/>
                </a:solidFill>
                <a:latin typeface="Arial"/>
                <a:cs typeface="Arial"/>
              </a:rPr>
              <a:t> </a:t>
            </a:r>
            <a:r>
              <a:rPr lang="en-US" sz="2200" dirty="0" err="1">
                <a:solidFill>
                  <a:srgbClr val="000066"/>
                </a:solidFill>
                <a:latin typeface="Arial"/>
                <a:cs typeface="Arial"/>
              </a:rPr>
              <a:t>các</a:t>
            </a:r>
            <a:r>
              <a:rPr lang="en-US" sz="2200" dirty="0">
                <a:solidFill>
                  <a:srgbClr val="000066"/>
                </a:solidFill>
                <a:latin typeface="Arial"/>
                <a:cs typeface="Arial"/>
              </a:rPr>
              <a:t> </a:t>
            </a:r>
            <a:r>
              <a:rPr lang="en-US" sz="2200" dirty="0" err="1">
                <a:solidFill>
                  <a:srgbClr val="000066"/>
                </a:solidFill>
                <a:latin typeface="Arial"/>
                <a:cs typeface="Arial"/>
              </a:rPr>
              <a:t>dạng</a:t>
            </a:r>
            <a:r>
              <a:rPr lang="en-US" sz="2200" dirty="0">
                <a:solidFill>
                  <a:srgbClr val="000066"/>
                </a:solidFill>
                <a:latin typeface="Arial"/>
                <a:cs typeface="Arial"/>
              </a:rPr>
              <a:t> </a:t>
            </a:r>
            <a:r>
              <a:rPr lang="en-US" sz="2200" dirty="0" err="1">
                <a:solidFill>
                  <a:srgbClr val="000066"/>
                </a:solidFill>
                <a:latin typeface="Arial"/>
                <a:cs typeface="Arial"/>
              </a:rPr>
              <a:t>mã</a:t>
            </a:r>
            <a:r>
              <a:rPr lang="en-US" sz="2200" dirty="0">
                <a:solidFill>
                  <a:srgbClr val="000066"/>
                </a:solidFill>
                <a:latin typeface="Arial"/>
                <a:cs typeface="Arial"/>
              </a:rPr>
              <a:t> </a:t>
            </a:r>
            <a:r>
              <a:rPr lang="en-US" sz="2200" dirty="0" err="1">
                <a:solidFill>
                  <a:srgbClr val="000066"/>
                </a:solidFill>
                <a:latin typeface="Arial"/>
                <a:cs typeface="Arial"/>
              </a:rPr>
              <a:t>đường</a:t>
            </a:r>
            <a:r>
              <a:rPr lang="en-US" sz="2200" dirty="0">
                <a:solidFill>
                  <a:srgbClr val="000066"/>
                </a:solidFill>
                <a:latin typeface="Arial"/>
                <a:cs typeface="Arial"/>
              </a:rPr>
              <a:t> </a:t>
            </a:r>
            <a:r>
              <a:rPr lang="en-US" sz="2200" dirty="0" err="1">
                <a:solidFill>
                  <a:srgbClr val="000066"/>
                </a:solidFill>
                <a:latin typeface="Arial"/>
                <a:cs typeface="Arial"/>
              </a:rPr>
              <a:t>dây</a:t>
            </a:r>
            <a:r>
              <a:rPr lang="en-US" sz="2200" dirty="0">
                <a:solidFill>
                  <a:srgbClr val="000066"/>
                </a:solidFill>
                <a:latin typeface="Arial"/>
                <a:cs typeface="Arial"/>
              </a:rPr>
              <a:t> </a:t>
            </a:r>
            <a:r>
              <a:rPr lang="en-US" sz="2200" dirty="0" err="1">
                <a:solidFill>
                  <a:srgbClr val="000066"/>
                </a:solidFill>
                <a:latin typeface="Arial"/>
                <a:cs typeface="Arial"/>
              </a:rPr>
              <a:t>khác</a:t>
            </a:r>
            <a:r>
              <a:rPr lang="en-US" sz="2200" dirty="0">
                <a:solidFill>
                  <a:srgbClr val="000066"/>
                </a:solidFill>
                <a:latin typeface="Arial"/>
                <a:cs typeface="Arial"/>
              </a:rPr>
              <a:t> </a:t>
            </a:r>
            <a:r>
              <a:rPr lang="en-US" sz="2200" dirty="0" err="1">
                <a:solidFill>
                  <a:srgbClr val="000066"/>
                </a:solidFill>
                <a:latin typeface="Arial"/>
                <a:cs typeface="Arial"/>
              </a:rPr>
              <a:t>nhau</a:t>
            </a:r>
            <a:r>
              <a:rPr lang="en-US" sz="2200" dirty="0">
                <a:solidFill>
                  <a:srgbClr val="000066"/>
                </a:solidFill>
                <a:latin typeface="Arial"/>
                <a:cs typeface="Arial"/>
              </a:rPr>
              <a:t>.</a:t>
            </a:r>
          </a:p>
        </p:txBody>
      </p:sp>
      <p:sp>
        <p:nvSpPr>
          <p:cNvPr id="15974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48" name="Rectangle 9"/>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49" name="Rectangle 10"/>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50" name="Rectangle 11"/>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
        <p:nvSpPr>
          <p:cNvPr id="159751" name="Rectangle 12"/>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endParaRPr lang="en-US"/>
          </a:p>
        </p:txBody>
      </p:sp>
    </p:spTree>
    <p:extLst>
      <p:ext uri="{BB962C8B-B14F-4D97-AF65-F5344CB8AC3E}">
        <p14:creationId xmlns:p14="http://schemas.microsoft.com/office/powerpoint/2010/main" val="398880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a:cs typeface="Arial"/>
              </a:rPr>
              <a:t>Nội</a:t>
            </a:r>
            <a:r>
              <a:rPr lang="en-US" dirty="0">
                <a:latin typeface="Arial"/>
                <a:cs typeface="Arial"/>
              </a:rPr>
              <a:t> dung</a:t>
            </a:r>
          </a:p>
        </p:txBody>
      </p:sp>
      <p:sp>
        <p:nvSpPr>
          <p:cNvPr id="4" name="Slide Number Placeholder 3"/>
          <p:cNvSpPr>
            <a:spLocks noGrp="1"/>
          </p:cNvSpPr>
          <p:nvPr>
            <p:ph type="sldNum" sz="quarter" idx="12"/>
          </p:nvPr>
        </p:nvSpPr>
        <p:spPr/>
        <p:txBody>
          <a:bodyPr/>
          <a:lstStyle/>
          <a:p>
            <a:fld id="{CDD95983-6AA3-4F6B-98EA-7953A4D4C3D1}" type="slidenum">
              <a:rPr lang="en-US" smtClean="0"/>
              <a:pPr/>
              <a:t>5</a:t>
            </a:fld>
            <a:endParaRPr lang="en-US" dirty="0"/>
          </a:p>
        </p:txBody>
      </p:sp>
      <p:sp>
        <p:nvSpPr>
          <p:cNvPr id="5" name="Content Placeholder 4"/>
          <p:cNvSpPr>
            <a:spLocks noGrp="1"/>
          </p:cNvSpPr>
          <p:nvPr>
            <p:ph sz="quarter" idx="1"/>
          </p:nvPr>
        </p:nvSpPr>
        <p:spPr>
          <a:xfrm>
            <a:off x="228600" y="1524000"/>
            <a:ext cx="8686800" cy="3810000"/>
          </a:xfrm>
        </p:spPr>
        <p:txBody>
          <a:bodyPr>
            <a:normAutofit/>
          </a:bodyPr>
          <a:lstStyle/>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văn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bản</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tương</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tự</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Số</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hóa</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thoại</a:t>
            </a:r>
            <a:endParaRPr lang="en-US" sz="2200" dirty="0">
              <a:solidFill>
                <a:schemeClr val="bg1">
                  <a:lumMod val="75000"/>
                </a:schemeClr>
              </a:solidFill>
              <a:latin typeface="Arial"/>
              <a:cs typeface="Arial"/>
            </a:endParaRPr>
          </a:p>
          <a:p>
            <a:pPr marL="457200" indent="-457200">
              <a:lnSpc>
                <a:spcPct val="150000"/>
              </a:lnSpc>
              <a:spcBef>
                <a:spcPts val="1200"/>
              </a:spcBef>
              <a:buSzPct val="100000"/>
              <a:buFont typeface="+mj-lt"/>
              <a:buAutoNum type="arabicPeriod"/>
            </a:pPr>
            <a:r>
              <a:rPr lang="en-US" sz="2200" b="1" dirty="0" err="1">
                <a:solidFill>
                  <a:srgbClr val="0432FF"/>
                </a:solidFill>
                <a:latin typeface="Arial"/>
                <a:cs typeface="Arial"/>
              </a:rPr>
              <a:t>Mã</a:t>
            </a:r>
            <a:r>
              <a:rPr lang="en-US" sz="2200" b="1" dirty="0">
                <a:solidFill>
                  <a:srgbClr val="0432FF"/>
                </a:solidFill>
                <a:latin typeface="Arial"/>
                <a:cs typeface="Arial"/>
              </a:rPr>
              <a:t> </a:t>
            </a:r>
            <a:r>
              <a:rPr lang="en-US" sz="2200" b="1" dirty="0" err="1">
                <a:solidFill>
                  <a:srgbClr val="0432FF"/>
                </a:solidFill>
                <a:latin typeface="Arial"/>
                <a:cs typeface="Arial"/>
              </a:rPr>
              <a:t>hoá</a:t>
            </a:r>
            <a:r>
              <a:rPr lang="en-US" sz="2200" b="1" dirty="0">
                <a:solidFill>
                  <a:srgbClr val="0432FF"/>
                </a:solidFill>
                <a:latin typeface="Arial"/>
                <a:cs typeface="Arial"/>
              </a:rPr>
              <a:t> </a:t>
            </a:r>
            <a:r>
              <a:rPr lang="en-US" sz="2200" b="1" dirty="0" err="1">
                <a:solidFill>
                  <a:srgbClr val="0432FF"/>
                </a:solidFill>
                <a:latin typeface="Arial"/>
                <a:cs typeface="Arial"/>
              </a:rPr>
              <a:t>đường</a:t>
            </a:r>
            <a:endParaRPr lang="en-US" sz="2200" b="1" dirty="0">
              <a:solidFill>
                <a:srgbClr val="0432FF"/>
              </a:solidFill>
              <a:latin typeface="Arial"/>
              <a:cs typeface="Arial"/>
            </a:endParaRPr>
          </a:p>
          <a:p>
            <a:pPr marL="457200" indent="-457200">
              <a:lnSpc>
                <a:spcPct val="150000"/>
              </a:lnSpc>
              <a:spcBef>
                <a:spcPts val="1200"/>
              </a:spcBef>
              <a:buSzPct val="100000"/>
              <a:buFont typeface="+mj-lt"/>
              <a:buAutoNum type="arabicPeriod"/>
            </a:pPr>
            <a:r>
              <a:rPr lang="en-US" sz="2200" dirty="0" err="1">
                <a:solidFill>
                  <a:schemeClr val="bg1">
                    <a:lumMod val="75000"/>
                  </a:schemeClr>
                </a:solidFill>
                <a:latin typeface="Arial"/>
                <a:cs typeface="Arial"/>
              </a:rPr>
              <a:t>Khôi</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phục</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tín</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hiệu</a:t>
            </a:r>
            <a:r>
              <a:rPr lang="en-US" sz="2200" dirty="0">
                <a:solidFill>
                  <a:schemeClr val="bg1">
                    <a:lumMod val="75000"/>
                  </a:schemeClr>
                </a:solidFill>
                <a:latin typeface="Arial"/>
                <a:cs typeface="Arial"/>
              </a:rPr>
              <a:t> </a:t>
            </a:r>
            <a:r>
              <a:rPr lang="en-US" sz="2200" dirty="0" err="1">
                <a:solidFill>
                  <a:schemeClr val="bg1">
                    <a:lumMod val="75000"/>
                  </a:schemeClr>
                </a:solidFill>
                <a:latin typeface="Arial"/>
                <a:cs typeface="Arial"/>
              </a:rPr>
              <a:t>số</a:t>
            </a:r>
            <a:endParaRPr lang="en-US" sz="2200" dirty="0">
              <a:solidFill>
                <a:schemeClr val="bg1">
                  <a:lumMod val="75000"/>
                </a:schemeClr>
              </a:solidFill>
              <a:latin typeface="Arial"/>
              <a:cs typeface="Arial"/>
            </a:endParaRPr>
          </a:p>
        </p:txBody>
      </p:sp>
    </p:spTree>
    <p:extLst>
      <p:ext uri="{BB962C8B-B14F-4D97-AF65-F5344CB8AC3E}">
        <p14:creationId xmlns:p14="http://schemas.microsoft.com/office/powerpoint/2010/main" val="390594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p:txBody>
          <a:bodyPr rtlCol="0">
            <a:normAutofit/>
          </a:bodyPr>
          <a:lstStyle/>
          <a:p>
            <a:pPr eaLnBrk="1" fontAlgn="auto" hangingPunct="1">
              <a:spcAft>
                <a:spcPts val="0"/>
              </a:spcAft>
              <a:defRPr/>
            </a:pPr>
            <a:r>
              <a:rPr lang="en-US" sz="3400" dirty="0" err="1">
                <a:latin typeface="Arial"/>
                <a:cs typeface="Arial"/>
              </a:rPr>
              <a:t>Mã</a:t>
            </a:r>
            <a:r>
              <a:rPr lang="en-US" sz="3400" dirty="0">
                <a:latin typeface="Arial"/>
                <a:cs typeface="Arial"/>
              </a:rPr>
              <a:t> </a:t>
            </a:r>
            <a:r>
              <a:rPr lang="en-US" sz="3400" dirty="0" err="1">
                <a:latin typeface="Arial"/>
                <a:cs typeface="Arial"/>
              </a:rPr>
              <a:t>đường</a:t>
            </a:r>
            <a:r>
              <a:rPr lang="en-US" sz="3400" dirty="0">
                <a:latin typeface="Arial"/>
                <a:cs typeface="Arial"/>
              </a:rPr>
              <a:t> </a:t>
            </a:r>
            <a:r>
              <a:rPr lang="en-US" sz="3400" dirty="0" err="1">
                <a:latin typeface="Arial"/>
                <a:cs typeface="Arial"/>
              </a:rPr>
              <a:t>là</a:t>
            </a:r>
            <a:r>
              <a:rPr lang="en-US" sz="3400" dirty="0">
                <a:latin typeface="Arial"/>
                <a:cs typeface="Arial"/>
              </a:rPr>
              <a:t> </a:t>
            </a:r>
            <a:r>
              <a:rPr lang="en-US" sz="3400" dirty="0" err="1">
                <a:latin typeface="Arial"/>
                <a:cs typeface="Arial"/>
              </a:rPr>
              <a:t>gì</a:t>
            </a:r>
            <a:r>
              <a:rPr lang="en-US" sz="3400" dirty="0">
                <a:latin typeface="Arial"/>
                <a:cs typeface="Arial"/>
              </a:rPr>
              <a:t>?</a:t>
            </a:r>
          </a:p>
        </p:txBody>
      </p:sp>
      <p:sp>
        <p:nvSpPr>
          <p:cNvPr id="18" name="Slide Number Placeholder 5"/>
          <p:cNvSpPr>
            <a:spLocks noGrp="1"/>
          </p:cNvSpPr>
          <p:nvPr>
            <p:ph type="sldNum" sz="quarter" idx="12"/>
          </p:nvPr>
        </p:nvSpPr>
        <p:spPr/>
        <p:txBody>
          <a:bodyPr/>
          <a:lstStyle/>
          <a:p>
            <a:pPr>
              <a:defRPr/>
            </a:pPr>
            <a:fld id="{BE6AE835-E363-4C9E-9E90-B5D00F3D619C}" type="slidenum">
              <a:rPr lang="vi-VN"/>
              <a:pPr>
                <a:defRPr/>
              </a:pPr>
              <a:t>6</a:t>
            </a:fld>
            <a:endParaRPr lang="vi-VN"/>
          </a:p>
        </p:txBody>
      </p:sp>
      <p:sp>
        <p:nvSpPr>
          <p:cNvPr id="20" name="Content Placeholder 19"/>
          <p:cNvSpPr>
            <a:spLocks noGrp="1"/>
          </p:cNvSpPr>
          <p:nvPr>
            <p:ph sz="quarter" idx="1"/>
          </p:nvPr>
        </p:nvSpPr>
        <p:spPr>
          <a:xfrm>
            <a:off x="228600" y="1219199"/>
            <a:ext cx="8686800" cy="5410196"/>
          </a:xfrm>
        </p:spPr>
        <p:txBody>
          <a:bodyPr>
            <a:normAutofit/>
          </a:bodyPr>
          <a:lstStyle/>
          <a:p>
            <a:pPr>
              <a:lnSpc>
                <a:spcPct val="150000"/>
              </a:lnSpc>
              <a:spcBef>
                <a:spcPts val="600"/>
              </a:spcBef>
            </a:pPr>
            <a:r>
              <a:rPr lang="en-US" sz="2200" dirty="0" err="1">
                <a:latin typeface="Arial"/>
                <a:cs typeface="Arial"/>
              </a:rPr>
              <a:t>Mã</a:t>
            </a:r>
            <a:r>
              <a:rPr lang="en-US" sz="2200" dirty="0">
                <a:latin typeface="Arial"/>
                <a:cs typeface="Arial"/>
              </a:rPr>
              <a:t> </a:t>
            </a:r>
            <a:r>
              <a:rPr lang="en-US" sz="2200" dirty="0" err="1">
                <a:latin typeface="Arial"/>
                <a:cs typeface="Arial"/>
              </a:rPr>
              <a:t>sử</a:t>
            </a:r>
            <a:r>
              <a:rPr lang="en-US" sz="2200" dirty="0">
                <a:latin typeface="Arial"/>
                <a:cs typeface="Arial"/>
              </a:rPr>
              <a:t> </a:t>
            </a:r>
            <a:r>
              <a:rPr lang="en-US" sz="2200" dirty="0" err="1">
                <a:latin typeface="Arial"/>
                <a:cs typeface="Arial"/>
              </a:rPr>
              <a:t>dụng</a:t>
            </a:r>
            <a:r>
              <a:rPr lang="en-US" sz="2200" dirty="0">
                <a:latin typeface="Arial"/>
                <a:cs typeface="Arial"/>
              </a:rPr>
              <a:t> </a:t>
            </a:r>
            <a:r>
              <a:rPr lang="en-US" sz="2200" dirty="0" err="1">
                <a:latin typeface="Arial"/>
                <a:cs typeface="Arial"/>
              </a:rPr>
              <a:t>để</a:t>
            </a:r>
            <a:r>
              <a:rPr lang="en-US" sz="2200" dirty="0">
                <a:latin typeface="Arial"/>
                <a:cs typeface="Arial"/>
              </a:rPr>
              <a:t> </a:t>
            </a:r>
            <a:r>
              <a:rPr lang="en-US" sz="2200" dirty="0" err="1">
                <a:latin typeface="Arial"/>
                <a:cs typeface="Arial"/>
              </a:rPr>
              <a:t>truyền</a:t>
            </a:r>
            <a:r>
              <a:rPr lang="en-US" sz="2200" dirty="0">
                <a:latin typeface="Arial"/>
                <a:cs typeface="Arial"/>
              </a:rPr>
              <a:t> </a:t>
            </a:r>
            <a:r>
              <a:rPr lang="en-US" sz="2200" dirty="0" err="1">
                <a:latin typeface="Arial"/>
                <a:cs typeface="Arial"/>
              </a:rPr>
              <a:t>tín</a:t>
            </a:r>
            <a:r>
              <a:rPr lang="en-US" sz="2200" dirty="0">
                <a:latin typeface="Arial"/>
                <a:cs typeface="Arial"/>
              </a:rPr>
              <a:t> </a:t>
            </a:r>
            <a:r>
              <a:rPr lang="en-US" sz="2200" dirty="0" err="1">
                <a:latin typeface="Arial"/>
                <a:cs typeface="Arial"/>
              </a:rPr>
              <a:t>hiệu</a:t>
            </a:r>
            <a:r>
              <a:rPr lang="en-US" sz="2200" dirty="0">
                <a:latin typeface="Arial"/>
                <a:cs typeface="Arial"/>
              </a:rPr>
              <a:t> </a:t>
            </a:r>
            <a:r>
              <a:rPr lang="en-US" sz="2200" dirty="0" err="1">
                <a:latin typeface="Arial"/>
                <a:cs typeface="Arial"/>
              </a:rPr>
              <a:t>số</a:t>
            </a:r>
            <a:r>
              <a:rPr lang="en-US" sz="2200" dirty="0">
                <a:latin typeface="Arial"/>
                <a:cs typeface="Arial"/>
              </a:rPr>
              <a:t> qua </a:t>
            </a:r>
            <a:r>
              <a:rPr lang="en-US" sz="2200" dirty="0" err="1">
                <a:latin typeface="Arial"/>
                <a:cs typeface="Arial"/>
              </a:rPr>
              <a:t>đường</a:t>
            </a:r>
            <a:r>
              <a:rPr lang="en-US" sz="2200" dirty="0">
                <a:latin typeface="Arial"/>
                <a:cs typeface="Arial"/>
              </a:rPr>
              <a:t> </a:t>
            </a:r>
            <a:r>
              <a:rPr lang="en-US" sz="2200" dirty="0" err="1">
                <a:latin typeface="Arial"/>
                <a:cs typeface="Arial"/>
              </a:rPr>
              <a:t>truyền</a:t>
            </a:r>
            <a:r>
              <a:rPr lang="en-US" sz="2200" dirty="0">
                <a:latin typeface="Arial"/>
                <a:cs typeface="Arial"/>
              </a:rPr>
              <a:t> </a:t>
            </a:r>
            <a:r>
              <a:rPr lang="en-US" sz="2200" dirty="0" err="1">
                <a:latin typeface="Arial"/>
                <a:cs typeface="Arial"/>
              </a:rPr>
              <a:t>dẫn</a:t>
            </a:r>
            <a:endParaRPr lang="en-US" sz="2200" dirty="0">
              <a:latin typeface="Arial"/>
              <a:cs typeface="Arial"/>
            </a:endParaRPr>
          </a:p>
          <a:p>
            <a:pPr>
              <a:lnSpc>
                <a:spcPct val="150000"/>
              </a:lnSpc>
              <a:spcBef>
                <a:spcPts val="600"/>
              </a:spcBef>
            </a:pPr>
            <a:r>
              <a:rPr lang="en-US" sz="2200" b="1" dirty="0" err="1">
                <a:latin typeface="Arial"/>
                <a:cs typeface="Arial"/>
              </a:rPr>
              <a:t>Yêu</a:t>
            </a:r>
            <a:r>
              <a:rPr lang="en-US" sz="2200" b="1" dirty="0">
                <a:latin typeface="Arial"/>
                <a:cs typeface="Arial"/>
              </a:rPr>
              <a:t> </a:t>
            </a:r>
            <a:r>
              <a:rPr lang="en-US" sz="2200" b="1" dirty="0" err="1">
                <a:latin typeface="Arial"/>
                <a:cs typeface="Arial"/>
              </a:rPr>
              <a:t>cầu</a:t>
            </a:r>
            <a:r>
              <a:rPr lang="en-US" sz="2200" b="1" dirty="0">
                <a:latin typeface="Arial"/>
                <a:cs typeface="Arial"/>
              </a:rPr>
              <a:t>:</a:t>
            </a:r>
          </a:p>
          <a:p>
            <a:pPr>
              <a:lnSpc>
                <a:spcPct val="150000"/>
              </a:lnSpc>
              <a:spcBef>
                <a:spcPts val="600"/>
              </a:spcBef>
              <a:buFont typeface="Wingdings" pitchFamily="2" charset="2"/>
              <a:buChar char="Ø"/>
            </a:pP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DC </a:t>
            </a:r>
            <a:r>
              <a:rPr lang="en-US" sz="2200" dirty="0" err="1">
                <a:latin typeface="Arial"/>
                <a:cs typeface="Arial"/>
              </a:rPr>
              <a:t>nhỏ</a:t>
            </a:r>
            <a:r>
              <a:rPr lang="en-US" sz="2200" dirty="0">
                <a:latin typeface="Arial"/>
                <a:cs typeface="Arial"/>
              </a:rPr>
              <a:t> (</a:t>
            </a:r>
            <a:r>
              <a:rPr lang="en-US" sz="2200" dirty="0" err="1">
                <a:latin typeface="Arial"/>
                <a:cs typeface="Arial"/>
              </a:rPr>
              <a:t>đường</a:t>
            </a:r>
            <a:r>
              <a:rPr lang="en-US" sz="2200" dirty="0">
                <a:latin typeface="Arial"/>
                <a:cs typeface="Arial"/>
              </a:rPr>
              <a:t> </a:t>
            </a:r>
            <a:r>
              <a:rPr lang="en-US" sz="2200" dirty="0" err="1">
                <a:latin typeface="Arial"/>
                <a:cs typeface="Arial"/>
              </a:rPr>
              <a:t>truyền</a:t>
            </a:r>
            <a:r>
              <a:rPr lang="en-US" sz="2200" dirty="0">
                <a:latin typeface="Arial"/>
                <a:cs typeface="Arial"/>
              </a:rPr>
              <a:t> </a:t>
            </a:r>
            <a:r>
              <a:rPr lang="en-US" sz="2200" dirty="0" err="1">
                <a:latin typeface="Arial"/>
                <a:cs typeface="Arial"/>
              </a:rPr>
              <a:t>kim</a:t>
            </a:r>
            <a:r>
              <a:rPr lang="en-US" sz="2200" dirty="0">
                <a:latin typeface="Arial"/>
                <a:cs typeface="Arial"/>
              </a:rPr>
              <a:t> </a:t>
            </a:r>
            <a:r>
              <a:rPr lang="en-US" sz="2200" dirty="0" err="1">
                <a:latin typeface="Arial"/>
                <a:cs typeface="Arial"/>
              </a:rPr>
              <a:t>loại</a:t>
            </a:r>
            <a:r>
              <a:rPr lang="en-US" sz="2200" dirty="0">
                <a:latin typeface="Arial"/>
                <a:cs typeface="Arial"/>
              </a:rPr>
              <a:t>)</a:t>
            </a:r>
          </a:p>
          <a:p>
            <a:pPr>
              <a:lnSpc>
                <a:spcPct val="150000"/>
              </a:lnSpc>
              <a:spcBef>
                <a:spcPts val="600"/>
              </a:spcBef>
              <a:buFont typeface="Wingdings" pitchFamily="2" charset="2"/>
              <a:buChar char="Ø"/>
            </a:pPr>
            <a:r>
              <a:rPr lang="en-US" sz="2200" dirty="0" err="1">
                <a:latin typeface="Arial"/>
                <a:cs typeface="Arial"/>
              </a:rPr>
              <a:t>Băng</a:t>
            </a:r>
            <a:r>
              <a:rPr lang="en-US" sz="2200" dirty="0">
                <a:latin typeface="Arial"/>
                <a:cs typeface="Arial"/>
              </a:rPr>
              <a:t> </a:t>
            </a:r>
            <a:r>
              <a:rPr lang="en-US" sz="2200" dirty="0" err="1">
                <a:latin typeface="Arial"/>
                <a:cs typeface="Arial"/>
              </a:rPr>
              <a:t>thông</a:t>
            </a:r>
            <a:r>
              <a:rPr lang="en-US" sz="2200" dirty="0">
                <a:latin typeface="Arial"/>
                <a:cs typeface="Arial"/>
              </a:rPr>
              <a:t> </a:t>
            </a:r>
            <a:r>
              <a:rPr lang="en-US" sz="2200" dirty="0" err="1">
                <a:latin typeface="Arial"/>
                <a:cs typeface="Arial"/>
              </a:rPr>
              <a:t>nhỏ</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Mật</a:t>
            </a:r>
            <a:r>
              <a:rPr lang="en-US" sz="2200" dirty="0">
                <a:latin typeface="Arial"/>
                <a:cs typeface="Arial"/>
              </a:rPr>
              <a:t> </a:t>
            </a:r>
            <a:r>
              <a:rPr lang="en-US" sz="2200" dirty="0" err="1">
                <a:latin typeface="Arial"/>
                <a:cs typeface="Arial"/>
              </a:rPr>
              <a:t>độ</a:t>
            </a:r>
            <a:r>
              <a:rPr lang="en-US" sz="2200" dirty="0">
                <a:latin typeface="Arial"/>
                <a:cs typeface="Arial"/>
              </a:rPr>
              <a:t> </a:t>
            </a:r>
            <a:r>
              <a:rPr lang="en-US" sz="2200" dirty="0" err="1">
                <a:latin typeface="Arial"/>
                <a:cs typeface="Arial"/>
              </a:rPr>
              <a:t>công</a:t>
            </a:r>
            <a:r>
              <a:rPr lang="en-US" sz="2200" dirty="0">
                <a:latin typeface="Arial"/>
                <a:cs typeface="Arial"/>
              </a:rPr>
              <a:t> </a:t>
            </a:r>
            <a:r>
              <a:rPr lang="en-US" sz="2200" dirty="0" err="1">
                <a:latin typeface="Arial"/>
                <a:cs typeface="Arial"/>
              </a:rPr>
              <a:t>suất</a:t>
            </a:r>
            <a:r>
              <a:rPr lang="en-US" sz="2200" dirty="0">
                <a:latin typeface="Arial"/>
                <a:cs typeface="Arial"/>
              </a:rPr>
              <a:t> </a:t>
            </a:r>
            <a:r>
              <a:rPr lang="en-US" sz="2200" dirty="0" err="1">
                <a:latin typeface="Arial"/>
                <a:cs typeface="Arial"/>
              </a:rPr>
              <a:t>cao</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Tính</a:t>
            </a:r>
            <a:r>
              <a:rPr lang="en-US" sz="2200" dirty="0">
                <a:latin typeface="Arial"/>
                <a:cs typeface="Arial"/>
              </a:rPr>
              <a:t> </a:t>
            </a:r>
            <a:r>
              <a:rPr lang="en-US" sz="2200" dirty="0" err="1">
                <a:latin typeface="Arial"/>
                <a:cs typeface="Arial"/>
              </a:rPr>
              <a:t>trong</a:t>
            </a:r>
            <a:r>
              <a:rPr lang="en-US" sz="2200" dirty="0">
                <a:latin typeface="Arial"/>
                <a:cs typeface="Arial"/>
              </a:rPr>
              <a:t> </a:t>
            </a:r>
            <a:r>
              <a:rPr lang="en-US" sz="2200" dirty="0" err="1">
                <a:latin typeface="Arial"/>
                <a:cs typeface="Arial"/>
              </a:rPr>
              <a:t>suốt</a:t>
            </a:r>
            <a:r>
              <a:rPr lang="en-US" sz="2200" dirty="0">
                <a:latin typeface="Arial"/>
                <a:cs typeface="Arial"/>
              </a:rPr>
              <a:t> (</a:t>
            </a:r>
            <a:r>
              <a:rPr lang="en-US" sz="2200" dirty="0" err="1">
                <a:latin typeface="Arial"/>
                <a:cs typeface="Arial"/>
              </a:rPr>
              <a:t>tránh</a:t>
            </a:r>
            <a:r>
              <a:rPr lang="en-US" sz="2200" dirty="0">
                <a:latin typeface="Arial"/>
                <a:cs typeface="Arial"/>
              </a:rPr>
              <a:t> </a:t>
            </a:r>
            <a:r>
              <a:rPr lang="en-US" sz="2200" dirty="0" err="1">
                <a:latin typeface="Arial"/>
                <a:cs typeface="Arial"/>
              </a:rPr>
              <a:t>chuỗi</a:t>
            </a:r>
            <a:r>
              <a:rPr lang="en-US" sz="2200" dirty="0">
                <a:latin typeface="Arial"/>
                <a:cs typeface="Arial"/>
              </a:rPr>
              <a:t> </a:t>
            </a:r>
            <a:r>
              <a:rPr lang="en-US" sz="2200" dirty="0" err="1">
                <a:latin typeface="Arial"/>
                <a:cs typeface="Arial"/>
              </a:rPr>
              <a:t>số</a:t>
            </a:r>
            <a:r>
              <a:rPr lang="en-US" sz="2200" dirty="0">
                <a:latin typeface="Arial"/>
                <a:cs typeface="Arial"/>
              </a:rPr>
              <a:t> 0 hay 1 </a:t>
            </a:r>
            <a:r>
              <a:rPr lang="en-US" sz="2200" dirty="0" err="1">
                <a:latin typeface="Arial"/>
                <a:cs typeface="Arial"/>
              </a:rPr>
              <a:t>quá</a:t>
            </a:r>
            <a:r>
              <a:rPr lang="en-US" sz="2200" dirty="0">
                <a:latin typeface="Arial"/>
                <a:cs typeface="Arial"/>
              </a:rPr>
              <a:t> </a:t>
            </a:r>
            <a:r>
              <a:rPr lang="en-US" sz="2200" dirty="0" err="1">
                <a:latin typeface="Arial"/>
                <a:cs typeface="Arial"/>
              </a:rPr>
              <a:t>dài</a:t>
            </a:r>
            <a:r>
              <a:rPr lang="en-US" sz="2200" dirty="0">
                <a:latin typeface="Arial"/>
                <a:cs typeface="Arial"/>
              </a:rPr>
              <a:t>)</a:t>
            </a:r>
          </a:p>
          <a:p>
            <a:pPr>
              <a:lnSpc>
                <a:spcPct val="150000"/>
              </a:lnSpc>
              <a:spcBef>
                <a:spcPts val="600"/>
              </a:spcBef>
              <a:buFont typeface="Wingdings" pitchFamily="2" charset="2"/>
              <a:buChar char="Ø"/>
            </a:pP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khôi</a:t>
            </a:r>
            <a:r>
              <a:rPr lang="en-US" sz="2200" dirty="0">
                <a:latin typeface="Arial"/>
                <a:cs typeface="Arial"/>
              </a:rPr>
              <a:t> </a:t>
            </a:r>
            <a:r>
              <a:rPr lang="en-US" sz="2200" dirty="0" err="1">
                <a:latin typeface="Arial"/>
                <a:cs typeface="Arial"/>
              </a:rPr>
              <a:t>phục</a:t>
            </a:r>
            <a:r>
              <a:rPr lang="en-US" sz="2200" dirty="0">
                <a:latin typeface="Arial"/>
                <a:cs typeface="Arial"/>
              </a:rPr>
              <a:t> </a:t>
            </a:r>
            <a:r>
              <a:rPr lang="en-US" sz="2200" dirty="0" err="1">
                <a:latin typeface="Arial"/>
                <a:cs typeface="Arial"/>
              </a:rPr>
              <a:t>xung</a:t>
            </a:r>
            <a:r>
              <a:rPr lang="en-US" sz="2200" dirty="0">
                <a:latin typeface="Arial"/>
                <a:cs typeface="Arial"/>
              </a:rPr>
              <a:t> </a:t>
            </a:r>
            <a:r>
              <a:rPr lang="en-US" sz="2200" dirty="0" err="1">
                <a:latin typeface="Arial"/>
                <a:cs typeface="Arial"/>
              </a:rPr>
              <a:t>đồng</a:t>
            </a:r>
            <a:r>
              <a:rPr lang="en-US" sz="2200" dirty="0">
                <a:latin typeface="Arial"/>
                <a:cs typeface="Arial"/>
              </a:rPr>
              <a:t> </a:t>
            </a:r>
            <a:r>
              <a:rPr lang="en-US" sz="2200" dirty="0" err="1">
                <a:latin typeface="Arial"/>
                <a:cs typeface="Arial"/>
              </a:rPr>
              <a:t>hồ</a:t>
            </a:r>
            <a:endParaRPr lang="en-US" sz="2200" dirty="0">
              <a:latin typeface="Arial"/>
              <a:cs typeface="Arial"/>
            </a:endParaRPr>
          </a:p>
          <a:p>
            <a:pPr>
              <a:lnSpc>
                <a:spcPct val="150000"/>
              </a:lnSpc>
              <a:spcBef>
                <a:spcPts val="600"/>
              </a:spcBef>
              <a:buFont typeface="Wingdings" pitchFamily="2" charset="2"/>
              <a:buChar char="Ø"/>
            </a:pPr>
            <a:r>
              <a:rPr lang="en-US" sz="2200" dirty="0" err="1">
                <a:latin typeface="Arial"/>
                <a:cs typeface="Arial"/>
              </a:rPr>
              <a:t>Khả</a:t>
            </a:r>
            <a:r>
              <a:rPr lang="en-US" sz="2200" dirty="0">
                <a:latin typeface="Arial"/>
                <a:cs typeface="Arial"/>
              </a:rPr>
              <a:t> </a:t>
            </a:r>
            <a:r>
              <a:rPr lang="en-US" sz="2200" dirty="0" err="1">
                <a:latin typeface="Arial"/>
                <a:cs typeface="Arial"/>
              </a:rPr>
              <a:t>năng</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phát</a:t>
            </a:r>
            <a:r>
              <a:rPr lang="en-US" sz="2200" dirty="0">
                <a:latin typeface="Arial"/>
                <a:cs typeface="Arial"/>
              </a:rPr>
              <a:t> </a:t>
            </a:r>
            <a:r>
              <a:rPr lang="en-US" sz="2200" dirty="0" err="1">
                <a:latin typeface="Arial"/>
                <a:cs typeface="Arial"/>
              </a:rPr>
              <a:t>hiện</a:t>
            </a:r>
            <a:r>
              <a:rPr lang="en-US" sz="2200" dirty="0">
                <a:latin typeface="Arial"/>
                <a:cs typeface="Arial"/>
              </a:rPr>
              <a:t> </a:t>
            </a:r>
            <a:r>
              <a:rPr lang="en-US" sz="2200" dirty="0" err="1">
                <a:latin typeface="Arial"/>
                <a:cs typeface="Arial"/>
              </a:rPr>
              <a:t>lỗi</a:t>
            </a: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a:lnSpc>
                <a:spcPct val="130000"/>
              </a:lnSpc>
              <a:spcBef>
                <a:spcPts val="0"/>
              </a:spcBef>
            </a:pPr>
            <a:endParaRPr lang="en-US" sz="2200" dirty="0">
              <a:latin typeface="Arial"/>
              <a:cs typeface="Arial"/>
            </a:endParaRPr>
          </a:p>
          <a:p>
            <a:pPr marL="0" indent="0">
              <a:lnSpc>
                <a:spcPct val="130000"/>
              </a:lnSpc>
              <a:spcBef>
                <a:spcPts val="0"/>
              </a:spcBef>
              <a:buNone/>
            </a:pPr>
            <a:endParaRPr lang="en-US" sz="2200" b="1" dirty="0">
              <a:solidFill>
                <a:srgbClr val="0000FF"/>
              </a:solidFill>
              <a:latin typeface="Arial"/>
              <a:cs typeface="Arial"/>
            </a:endParaRPr>
          </a:p>
        </p:txBody>
      </p:sp>
      <p:sp>
        <p:nvSpPr>
          <p:cNvPr id="6451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0"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1"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4522"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4523"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4524"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5"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4526"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4527"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4528"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Tree>
    <p:extLst>
      <p:ext uri="{BB962C8B-B14F-4D97-AF65-F5344CB8AC3E}">
        <p14:creationId xmlns:p14="http://schemas.microsoft.com/office/powerpoint/2010/main" val="1491349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en-US" sz="3400" dirty="0" err="1">
                <a:latin typeface="Arial"/>
                <a:cs typeface="Arial"/>
              </a:rPr>
              <a:t>Phân</a:t>
            </a:r>
            <a:r>
              <a:rPr lang="en-US" sz="3400" dirty="0">
                <a:latin typeface="Arial"/>
                <a:cs typeface="Arial"/>
              </a:rPr>
              <a:t> </a:t>
            </a:r>
            <a:r>
              <a:rPr lang="en-US" sz="3400" dirty="0" err="1">
                <a:latin typeface="Arial"/>
                <a:cs typeface="Arial"/>
              </a:rPr>
              <a:t>loại</a:t>
            </a:r>
            <a:r>
              <a:rPr lang="en-US" sz="3400" dirty="0">
                <a:latin typeface="Arial"/>
                <a:cs typeface="Arial"/>
              </a:rPr>
              <a:t> </a:t>
            </a:r>
            <a:r>
              <a:rPr lang="en-US" sz="3400" dirty="0" err="1">
                <a:latin typeface="Arial"/>
                <a:cs typeface="Arial"/>
              </a:rPr>
              <a:t>mã</a:t>
            </a:r>
            <a:r>
              <a:rPr lang="en-US" sz="3400" dirty="0">
                <a:latin typeface="Arial"/>
                <a:cs typeface="Arial"/>
              </a:rPr>
              <a:t> </a:t>
            </a:r>
            <a:r>
              <a:rPr lang="en-US" sz="3400" dirty="0" err="1">
                <a:latin typeface="Arial"/>
                <a:cs typeface="Arial"/>
              </a:rPr>
              <a:t>đường</a:t>
            </a:r>
            <a:endParaRPr lang="en-US" sz="3400" dirty="0">
              <a:latin typeface="Arial"/>
              <a:cs typeface="Arial"/>
            </a:endParaRPr>
          </a:p>
        </p:txBody>
      </p:sp>
      <p:sp>
        <p:nvSpPr>
          <p:cNvPr id="18" name="Slide Number Placeholder 5"/>
          <p:cNvSpPr>
            <a:spLocks noGrp="1"/>
          </p:cNvSpPr>
          <p:nvPr>
            <p:ph type="sldNum" sz="quarter" idx="12"/>
          </p:nvPr>
        </p:nvSpPr>
        <p:spPr/>
        <p:txBody>
          <a:bodyPr/>
          <a:lstStyle/>
          <a:p>
            <a:pPr>
              <a:defRPr/>
            </a:pPr>
            <a:fld id="{7FDF0523-5B6E-45CA-A778-44BAF0D616C4}" type="slidenum">
              <a:rPr lang="vi-VN"/>
              <a:pPr>
                <a:defRPr/>
              </a:pPr>
              <a:t>7</a:t>
            </a:fld>
            <a:endParaRPr lang="vi-VN"/>
          </a:p>
        </p:txBody>
      </p:sp>
      <p:sp>
        <p:nvSpPr>
          <p:cNvPr id="6554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554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554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5544" name="Rectangle 6"/>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5545"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sp>
        <p:nvSpPr>
          <p:cNvPr id="65546" name="Rectangle 8"/>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pPr algn="ctr"/>
            <a:endParaRPr lang="vi-VN"/>
          </a:p>
        </p:txBody>
      </p:sp>
      <p:sp>
        <p:nvSpPr>
          <p:cNvPr id="6554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5548" name="Rectangle 10"/>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5549"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65550" name="Rectangle 12"/>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en-US"/>
          </a:p>
        </p:txBody>
      </p:sp>
      <p:sp>
        <p:nvSpPr>
          <p:cNvPr id="65551" name="Rectangle 13"/>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sp>
        <p:nvSpPr>
          <p:cNvPr id="65552" name="Rectangle 14"/>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en-US"/>
          </a:p>
        </p:txBody>
      </p:sp>
      <p:sp>
        <p:nvSpPr>
          <p:cNvPr id="17" name="Content Placeholder 19"/>
          <p:cNvSpPr txBox="1">
            <a:spLocks/>
          </p:cNvSpPr>
          <p:nvPr/>
        </p:nvSpPr>
        <p:spPr>
          <a:xfrm>
            <a:off x="457200" y="1295400"/>
            <a:ext cx="8382000" cy="5029200"/>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70000"/>
              </a:lnSpc>
              <a:spcBef>
                <a:spcPct val="40000"/>
              </a:spcBef>
            </a:pPr>
            <a:r>
              <a:rPr lang="en-US" sz="2200" b="1" dirty="0">
                <a:solidFill>
                  <a:srgbClr val="0000FF"/>
                </a:solidFill>
                <a:latin typeface="Arial"/>
                <a:cs typeface="Arial"/>
              </a:rPr>
              <a:t>Unipolar: </a:t>
            </a:r>
            <a:r>
              <a:rPr lang="en-US" sz="2200" dirty="0">
                <a:latin typeface="Arial"/>
                <a:cs typeface="Arial"/>
              </a:rPr>
              <a:t>bit 1 </a:t>
            </a:r>
            <a:r>
              <a:rPr lang="en-US" sz="2200" dirty="0">
                <a:latin typeface="Arial"/>
                <a:cs typeface="Arial"/>
                <a:sym typeface="Wingdings"/>
              </a:rPr>
              <a:t> </a:t>
            </a:r>
            <a:r>
              <a:rPr lang="en-US" sz="2200" dirty="0" err="1">
                <a:latin typeface="Arial"/>
                <a:cs typeface="Arial"/>
                <a:sym typeface="Wingdings"/>
              </a:rPr>
              <a:t>xung</a:t>
            </a:r>
            <a:r>
              <a:rPr lang="en-US" sz="2200" dirty="0">
                <a:latin typeface="Arial"/>
                <a:cs typeface="Arial"/>
                <a:sym typeface="Wingdings"/>
              </a:rPr>
              <a:t> </a:t>
            </a:r>
            <a:r>
              <a:rPr lang="en-US" sz="2200" dirty="0" err="1">
                <a:latin typeface="Arial"/>
                <a:cs typeface="Arial"/>
                <a:sym typeface="Wingdings"/>
              </a:rPr>
              <a:t>vuông</a:t>
            </a:r>
            <a:endParaRPr lang="en-US" sz="2200" dirty="0">
              <a:latin typeface="Arial"/>
              <a:cs typeface="Arial"/>
            </a:endParaRPr>
          </a:p>
          <a:p>
            <a:pPr marL="0" indent="0">
              <a:lnSpc>
                <a:spcPct val="170000"/>
              </a:lnSpc>
              <a:spcBef>
                <a:spcPct val="40000"/>
              </a:spcBef>
              <a:buNone/>
            </a:pPr>
            <a:r>
              <a:rPr lang="en-US" sz="2200" dirty="0">
                <a:latin typeface="Arial"/>
                <a:cs typeface="Arial"/>
                <a:sym typeface="Wingdings"/>
              </a:rPr>
              <a:t>                     bit 0  </a:t>
            </a:r>
            <a:r>
              <a:rPr lang="en-US" sz="2200" dirty="0" err="1">
                <a:latin typeface="Arial"/>
                <a:cs typeface="Arial"/>
                <a:sym typeface="Wingdings"/>
              </a:rPr>
              <a:t>không</a:t>
            </a:r>
            <a:r>
              <a:rPr lang="en-US" sz="2200" dirty="0">
                <a:latin typeface="Arial"/>
                <a:cs typeface="Arial"/>
                <a:sym typeface="Wingdings"/>
              </a:rPr>
              <a:t> </a:t>
            </a:r>
            <a:r>
              <a:rPr lang="en-US" sz="2200" dirty="0" err="1">
                <a:latin typeface="Arial"/>
                <a:cs typeface="Arial"/>
                <a:sym typeface="Wingdings"/>
              </a:rPr>
              <a:t>có</a:t>
            </a:r>
            <a:r>
              <a:rPr lang="en-US" sz="2200" dirty="0">
                <a:latin typeface="Arial"/>
                <a:cs typeface="Arial"/>
                <a:sym typeface="Wingdings"/>
              </a:rPr>
              <a:t> </a:t>
            </a:r>
            <a:r>
              <a:rPr lang="en-US" sz="2200" dirty="0" err="1">
                <a:latin typeface="Arial"/>
                <a:cs typeface="Arial"/>
                <a:sym typeface="Wingdings"/>
              </a:rPr>
              <a:t>xung</a:t>
            </a:r>
            <a:endParaRPr lang="en-US" sz="2200" dirty="0">
              <a:latin typeface="Arial"/>
              <a:cs typeface="Arial"/>
            </a:endParaRPr>
          </a:p>
          <a:p>
            <a:pPr>
              <a:lnSpc>
                <a:spcPct val="170000"/>
              </a:lnSpc>
              <a:spcBef>
                <a:spcPct val="40000"/>
              </a:spcBef>
            </a:pPr>
            <a:r>
              <a:rPr lang="en-US" sz="2200" b="1" dirty="0">
                <a:solidFill>
                  <a:srgbClr val="0000FF"/>
                </a:solidFill>
                <a:latin typeface="Arial"/>
                <a:cs typeface="Arial"/>
              </a:rPr>
              <a:t>Polar:</a:t>
            </a:r>
            <a:r>
              <a:rPr lang="en-US" sz="2200" dirty="0">
                <a:latin typeface="Arial"/>
                <a:cs typeface="Arial"/>
              </a:rPr>
              <a:t> bit 1 </a:t>
            </a:r>
            <a:r>
              <a:rPr lang="en-US" sz="2200" dirty="0">
                <a:latin typeface="Arial"/>
                <a:cs typeface="Arial"/>
                <a:sym typeface="Wingdings"/>
              </a:rPr>
              <a:t> </a:t>
            </a:r>
            <a:r>
              <a:rPr lang="en-US" sz="2200" dirty="0" err="1">
                <a:latin typeface="Arial"/>
                <a:cs typeface="Arial"/>
                <a:sym typeface="Wingdings"/>
              </a:rPr>
              <a:t>xung</a:t>
            </a:r>
            <a:r>
              <a:rPr lang="en-US" sz="2200" dirty="0">
                <a:latin typeface="Arial"/>
                <a:cs typeface="Arial"/>
                <a:sym typeface="Wingdings"/>
              </a:rPr>
              <a:t> </a:t>
            </a:r>
            <a:r>
              <a:rPr lang="en-US" sz="2200" dirty="0" err="1">
                <a:latin typeface="Arial"/>
                <a:cs typeface="Arial"/>
                <a:sym typeface="Wingdings"/>
              </a:rPr>
              <a:t>dương</a:t>
            </a:r>
            <a:endParaRPr lang="en-US" sz="2200" dirty="0">
              <a:latin typeface="Arial"/>
              <a:cs typeface="Arial"/>
            </a:endParaRPr>
          </a:p>
          <a:p>
            <a:pPr marL="0" indent="0">
              <a:lnSpc>
                <a:spcPct val="170000"/>
              </a:lnSpc>
              <a:spcBef>
                <a:spcPct val="40000"/>
              </a:spcBef>
              <a:buNone/>
            </a:pPr>
            <a:r>
              <a:rPr lang="en-US" sz="2200" dirty="0">
                <a:latin typeface="Arial"/>
                <a:cs typeface="Arial"/>
                <a:sym typeface="Wingdings"/>
              </a:rPr>
              <a:t>               bit 0  </a:t>
            </a:r>
            <a:r>
              <a:rPr lang="en-US" sz="2200" dirty="0" err="1">
                <a:latin typeface="Arial"/>
                <a:cs typeface="Arial"/>
                <a:sym typeface="Wingdings"/>
              </a:rPr>
              <a:t>xung</a:t>
            </a:r>
            <a:r>
              <a:rPr lang="en-US" sz="2200" dirty="0">
                <a:latin typeface="Arial"/>
                <a:cs typeface="Arial"/>
                <a:sym typeface="Wingdings"/>
              </a:rPr>
              <a:t> </a:t>
            </a:r>
            <a:r>
              <a:rPr lang="en-US" sz="2200" dirty="0" err="1">
                <a:latin typeface="Arial"/>
                <a:cs typeface="Arial"/>
                <a:sym typeface="Wingdings"/>
              </a:rPr>
              <a:t>âm</a:t>
            </a:r>
            <a:endParaRPr lang="en-US" sz="2200" dirty="0">
              <a:latin typeface="Arial"/>
              <a:cs typeface="Arial"/>
            </a:endParaRPr>
          </a:p>
          <a:p>
            <a:pPr>
              <a:lnSpc>
                <a:spcPct val="170000"/>
              </a:lnSpc>
              <a:spcBef>
                <a:spcPct val="40000"/>
              </a:spcBef>
            </a:pPr>
            <a:r>
              <a:rPr lang="en-US" sz="2200" b="1" dirty="0">
                <a:solidFill>
                  <a:srgbClr val="0000FF"/>
                </a:solidFill>
                <a:latin typeface="Arial"/>
                <a:cs typeface="Arial"/>
              </a:rPr>
              <a:t>Bipolar</a:t>
            </a:r>
            <a:r>
              <a:rPr lang="en-US" sz="2200" dirty="0">
                <a:latin typeface="Arial"/>
                <a:cs typeface="Arial"/>
              </a:rPr>
              <a:t>: 3 </a:t>
            </a:r>
            <a:r>
              <a:rPr lang="en-US" sz="2200" dirty="0" err="1">
                <a:latin typeface="Arial"/>
                <a:cs typeface="Arial"/>
              </a:rPr>
              <a:t>mức</a:t>
            </a:r>
            <a:r>
              <a:rPr lang="en-US" sz="2200" dirty="0">
                <a:latin typeface="Arial"/>
                <a:cs typeface="Arial"/>
              </a:rPr>
              <a:t> </a:t>
            </a:r>
            <a:r>
              <a:rPr lang="en-US" sz="2200" dirty="0" err="1">
                <a:latin typeface="Arial"/>
                <a:cs typeface="Arial"/>
              </a:rPr>
              <a:t>điện</a:t>
            </a:r>
            <a:r>
              <a:rPr lang="en-US" sz="2200" dirty="0">
                <a:latin typeface="Arial"/>
                <a:cs typeface="Arial"/>
              </a:rPr>
              <a:t> </a:t>
            </a:r>
            <a:r>
              <a:rPr lang="en-US" sz="2200" dirty="0" err="1">
                <a:latin typeface="Arial"/>
                <a:cs typeface="Arial"/>
              </a:rPr>
              <a:t>áp</a:t>
            </a:r>
            <a:endParaRPr lang="en-US" sz="2200" dirty="0">
              <a:latin typeface="Arial"/>
              <a:cs typeface="Arial"/>
            </a:endParaRPr>
          </a:p>
          <a:p>
            <a:pPr marL="0" indent="0">
              <a:lnSpc>
                <a:spcPct val="170000"/>
              </a:lnSpc>
              <a:spcBef>
                <a:spcPct val="40000"/>
              </a:spcBef>
              <a:buNone/>
            </a:pPr>
            <a:r>
              <a:rPr lang="en-US" sz="2200" dirty="0">
                <a:latin typeface="Arial"/>
                <a:cs typeface="Arial"/>
              </a:rPr>
              <a:t>                   bit 0 </a:t>
            </a:r>
            <a:r>
              <a:rPr lang="en-US" sz="2200" dirty="0">
                <a:latin typeface="Arial"/>
                <a:cs typeface="Arial"/>
                <a:sym typeface="Wingdings"/>
              </a:rPr>
              <a:t> 0(V)</a:t>
            </a:r>
          </a:p>
          <a:p>
            <a:pPr marL="0" indent="0">
              <a:lnSpc>
                <a:spcPct val="170000"/>
              </a:lnSpc>
              <a:spcBef>
                <a:spcPct val="40000"/>
              </a:spcBef>
              <a:buNone/>
            </a:pPr>
            <a:r>
              <a:rPr lang="en-US" sz="2200" dirty="0">
                <a:latin typeface="Arial"/>
                <a:cs typeface="Arial"/>
                <a:sym typeface="Wingdings"/>
              </a:rPr>
              <a:t>                   bit 1  +/- </a:t>
            </a:r>
            <a:r>
              <a:rPr lang="en-US" sz="2200" dirty="0" err="1">
                <a:latin typeface="Arial"/>
                <a:cs typeface="Arial"/>
                <a:sym typeface="Wingdings"/>
              </a:rPr>
              <a:t>luân</a:t>
            </a:r>
            <a:r>
              <a:rPr lang="en-US" sz="2200" dirty="0">
                <a:latin typeface="Arial"/>
                <a:cs typeface="Arial"/>
                <a:sym typeface="Wingdings"/>
              </a:rPr>
              <a:t> </a:t>
            </a:r>
            <a:r>
              <a:rPr lang="en-US" sz="2200" dirty="0" err="1">
                <a:latin typeface="Arial"/>
                <a:cs typeface="Arial"/>
                <a:sym typeface="Wingdings"/>
              </a:rPr>
              <a:t>phiên</a:t>
            </a:r>
            <a:endParaRPr lang="en-US" sz="2200" dirty="0">
              <a:latin typeface="Arial"/>
              <a:cs typeface="Arial"/>
            </a:endParaRPr>
          </a:p>
        </p:txBody>
      </p:sp>
    </p:spTree>
    <p:extLst>
      <p:ext uri="{BB962C8B-B14F-4D97-AF65-F5344CB8AC3E}">
        <p14:creationId xmlns:p14="http://schemas.microsoft.com/office/powerpoint/2010/main" val="133755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8</a:t>
            </a:fld>
            <a:endParaRPr lang="vi-VN"/>
          </a:p>
        </p:txBody>
      </p:sp>
      <p:sp>
        <p:nvSpPr>
          <p:cNvPr id="52" name="Title 51"/>
          <p:cNvSpPr>
            <a:spLocks noGrp="1"/>
          </p:cNvSpPr>
          <p:nvPr>
            <p:ph type="title"/>
          </p:nvPr>
        </p:nvSpPr>
        <p:spPr/>
        <p:txBody>
          <a:bodyPr>
            <a:normAutofit/>
          </a:bodyPr>
          <a:lstStyle/>
          <a:p>
            <a:r>
              <a:rPr lang="en-US" sz="3400" dirty="0" err="1">
                <a:latin typeface="Arial"/>
                <a:cs typeface="Arial"/>
              </a:rPr>
              <a:t>Mã</a:t>
            </a:r>
            <a:r>
              <a:rPr lang="en-US" sz="3400" dirty="0">
                <a:latin typeface="Arial"/>
                <a:cs typeface="Arial"/>
              </a:rPr>
              <a:t> unipolar NRZ (Non Return to Zero)</a:t>
            </a:r>
          </a:p>
        </p:txBody>
      </p:sp>
      <p:pic>
        <p:nvPicPr>
          <p:cNvPr id="2" name="Picture 1"/>
          <p:cNvPicPr>
            <a:picLocks noChangeAspect="1"/>
          </p:cNvPicPr>
          <p:nvPr/>
        </p:nvPicPr>
        <p:blipFill>
          <a:blip r:embed="rId3"/>
          <a:stretch>
            <a:fillRect/>
          </a:stretch>
        </p:blipFill>
        <p:spPr>
          <a:xfrm>
            <a:off x="0" y="1543522"/>
            <a:ext cx="9144000" cy="4628678"/>
          </a:xfrm>
          <a:prstGeom prst="rect">
            <a:avLst/>
          </a:prstGeom>
        </p:spPr>
      </p:pic>
    </p:spTree>
    <p:extLst>
      <p:ext uri="{BB962C8B-B14F-4D97-AF65-F5344CB8AC3E}">
        <p14:creationId xmlns:p14="http://schemas.microsoft.com/office/powerpoint/2010/main" val="304492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5"/>
          <p:cNvSpPr>
            <a:spLocks noGrp="1"/>
          </p:cNvSpPr>
          <p:nvPr>
            <p:ph type="sldNum" sz="quarter" idx="12"/>
          </p:nvPr>
        </p:nvSpPr>
        <p:spPr/>
        <p:txBody>
          <a:bodyPr/>
          <a:lstStyle/>
          <a:p>
            <a:pPr>
              <a:defRPr/>
            </a:pPr>
            <a:fld id="{2E386FD2-94AE-4B7D-908F-312845E52912}" type="slidenum">
              <a:rPr lang="vi-VN"/>
              <a:pPr>
                <a:defRPr/>
              </a:pPr>
              <a:t>9</a:t>
            </a:fld>
            <a:endParaRPr lang="vi-VN"/>
          </a:p>
        </p:txBody>
      </p:sp>
      <p:sp>
        <p:nvSpPr>
          <p:cNvPr id="52" name="Title 51"/>
          <p:cNvSpPr>
            <a:spLocks noGrp="1"/>
          </p:cNvSpPr>
          <p:nvPr>
            <p:ph type="title"/>
          </p:nvPr>
        </p:nvSpPr>
        <p:spPr/>
        <p:txBody>
          <a:bodyPr>
            <a:normAutofit/>
          </a:bodyPr>
          <a:lstStyle/>
          <a:p>
            <a:r>
              <a:rPr lang="en-US" sz="3400" dirty="0" err="1">
                <a:solidFill>
                  <a:srgbClr val="0432FF"/>
                </a:solidFill>
                <a:latin typeface="Arial"/>
                <a:cs typeface="Arial"/>
              </a:rPr>
              <a:t>Nhắc</a:t>
            </a:r>
            <a:r>
              <a:rPr lang="en-US" sz="3400" dirty="0">
                <a:solidFill>
                  <a:srgbClr val="0432FF"/>
                </a:solidFill>
                <a:latin typeface="Arial"/>
                <a:cs typeface="Arial"/>
              </a:rPr>
              <a:t> </a:t>
            </a:r>
            <a:r>
              <a:rPr lang="en-US" sz="3400" dirty="0" err="1">
                <a:solidFill>
                  <a:srgbClr val="0432FF"/>
                </a:solidFill>
                <a:latin typeface="Arial"/>
                <a:cs typeface="Arial"/>
              </a:rPr>
              <a:t>lại</a:t>
            </a:r>
            <a:r>
              <a:rPr lang="en-US" sz="3400" dirty="0">
                <a:solidFill>
                  <a:srgbClr val="0432FF"/>
                </a:solidFill>
                <a:latin typeface="Arial"/>
                <a:cs typeface="Arial"/>
              </a:rPr>
              <a:t> </a:t>
            </a:r>
            <a:r>
              <a:rPr lang="en-US" sz="3400" dirty="0" err="1">
                <a:solidFill>
                  <a:srgbClr val="0432FF"/>
                </a:solidFill>
                <a:latin typeface="Arial"/>
                <a:cs typeface="Arial"/>
              </a:rPr>
              <a:t>mật</a:t>
            </a:r>
            <a:r>
              <a:rPr lang="en-US" sz="3400" dirty="0">
                <a:solidFill>
                  <a:srgbClr val="0432FF"/>
                </a:solidFill>
                <a:latin typeface="Arial"/>
                <a:cs typeface="Arial"/>
              </a:rPr>
              <a:t> </a:t>
            </a:r>
            <a:r>
              <a:rPr lang="en-US" sz="3400" dirty="0" err="1">
                <a:solidFill>
                  <a:srgbClr val="0432FF"/>
                </a:solidFill>
                <a:latin typeface="Arial"/>
                <a:cs typeface="Arial"/>
              </a:rPr>
              <a:t>độ</a:t>
            </a:r>
            <a:r>
              <a:rPr lang="en-US" sz="3400" dirty="0">
                <a:solidFill>
                  <a:srgbClr val="0432FF"/>
                </a:solidFill>
                <a:latin typeface="Arial"/>
                <a:cs typeface="Arial"/>
              </a:rPr>
              <a:t> </a:t>
            </a:r>
            <a:r>
              <a:rPr lang="en-US" sz="3400" dirty="0" err="1">
                <a:solidFill>
                  <a:srgbClr val="0432FF"/>
                </a:solidFill>
                <a:latin typeface="Arial"/>
                <a:cs typeface="Arial"/>
              </a:rPr>
              <a:t>phổ</a:t>
            </a:r>
            <a:r>
              <a:rPr lang="en-US" sz="3400" dirty="0">
                <a:solidFill>
                  <a:srgbClr val="0432FF"/>
                </a:solidFill>
                <a:latin typeface="Arial"/>
                <a:cs typeface="Arial"/>
              </a:rPr>
              <a:t> </a:t>
            </a:r>
            <a:r>
              <a:rPr lang="en-US" sz="3400" dirty="0" err="1">
                <a:solidFill>
                  <a:srgbClr val="0432FF"/>
                </a:solidFill>
                <a:latin typeface="Arial"/>
                <a:cs typeface="Arial"/>
              </a:rPr>
              <a:t>công</a:t>
            </a:r>
            <a:r>
              <a:rPr lang="en-US" sz="3400" dirty="0">
                <a:solidFill>
                  <a:srgbClr val="0432FF"/>
                </a:solidFill>
                <a:latin typeface="Arial"/>
                <a:cs typeface="Arial"/>
              </a:rPr>
              <a:t> </a:t>
            </a:r>
            <a:r>
              <a:rPr lang="en-US" sz="3400" dirty="0" err="1">
                <a:solidFill>
                  <a:srgbClr val="0432FF"/>
                </a:solidFill>
                <a:latin typeface="Arial"/>
                <a:cs typeface="Arial"/>
              </a:rPr>
              <a:t>suất</a:t>
            </a:r>
            <a:r>
              <a:rPr lang="en-US" sz="3400" dirty="0">
                <a:solidFill>
                  <a:srgbClr val="0432FF"/>
                </a:solidFill>
                <a:latin typeface="Arial"/>
                <a:cs typeface="Arial"/>
              </a:rPr>
              <a:t> PSD</a:t>
            </a:r>
          </a:p>
        </p:txBody>
      </p:sp>
      <p:sp>
        <p:nvSpPr>
          <p:cNvPr id="5" name="Content Placeholder 19">
            <a:extLst>
              <a:ext uri="{FF2B5EF4-FFF2-40B4-BE49-F238E27FC236}">
                <a16:creationId xmlns:a16="http://schemas.microsoft.com/office/drawing/2014/main" id="{7293E635-F546-4249-8713-E7E201EA45AD}"/>
              </a:ext>
            </a:extLst>
          </p:cNvPr>
          <p:cNvSpPr txBox="1">
            <a:spLocks/>
          </p:cNvSpPr>
          <p:nvPr/>
        </p:nvSpPr>
        <p:spPr>
          <a:xfrm>
            <a:off x="228600" y="1066800"/>
            <a:ext cx="8724900" cy="4403724"/>
          </a:xfrm>
          <a:prstGeom prst="rect">
            <a:avLst/>
          </a:prstGeom>
        </p:spPr>
        <p:txBody>
          <a:bodyPr vert="horz">
            <a:noAutofit/>
          </a:bodyPr>
          <a:lstStyle>
            <a:lvl1pPr marL="320040" indent="-320040" algn="l" rtl="0" eaLnBrk="1" latinLnBrk="0" hangingPunct="1">
              <a:spcBef>
                <a:spcPts val="700"/>
              </a:spcBef>
              <a:buClr>
                <a:srgbClr val="2909AF"/>
              </a:buClr>
              <a:buSzPct val="60000"/>
              <a:buFont typeface="Wingdings" pitchFamily="2" charset="2"/>
              <a:buChar char="q"/>
              <a:defRPr kumimoji="0" sz="2000" b="0" kern="1200">
                <a:solidFill>
                  <a:schemeClr val="tx1"/>
                </a:solidFill>
                <a:latin typeface="Times New Roman" pitchFamily="18" charset="0"/>
                <a:ea typeface="+mn-ea"/>
                <a:cs typeface="Times New Roman" pitchFamily="18" charset="0"/>
              </a:defRPr>
            </a:lvl1pPr>
            <a:lvl2pPr marL="640080" indent="-274320" algn="l" rtl="0" eaLnBrk="1" latinLnBrk="0" hangingPunct="1">
              <a:spcBef>
                <a:spcPts val="550"/>
              </a:spcBef>
              <a:buClr>
                <a:srgbClr val="2909AF"/>
              </a:buClr>
              <a:buSzPct val="100000"/>
              <a:buFont typeface="Wingdings" pitchFamily="2" charset="2"/>
              <a:buChar char="§"/>
              <a:defRPr kumimoji="0" sz="1900" kern="1200">
                <a:solidFill>
                  <a:schemeClr val="tx1"/>
                </a:solidFill>
                <a:latin typeface="Times New Roman" pitchFamily="18" charset="0"/>
                <a:ea typeface="+mn-ea"/>
                <a:cs typeface="Times New Roman" pitchFamily="18" charset="0"/>
              </a:defRPr>
            </a:lvl2pPr>
            <a:lvl3pPr marL="914400" indent="-228600" algn="l" rtl="0" eaLnBrk="1" latinLnBrk="0" hangingPunct="1">
              <a:spcBef>
                <a:spcPts val="500"/>
              </a:spcBef>
              <a:buClr>
                <a:srgbClr val="2909AF"/>
              </a:buClr>
              <a:buSzPct val="75000"/>
              <a:buFont typeface="Courier New" pitchFamily="49" charset="0"/>
              <a:buChar char="o"/>
              <a:defRPr kumimoji="0" sz="1800" kern="1200">
                <a:solidFill>
                  <a:schemeClr val="tx1"/>
                </a:solidFill>
                <a:latin typeface="Times New Roman" pitchFamily="18" charset="0"/>
                <a:ea typeface="+mn-ea"/>
                <a:cs typeface="Times New Roman" pitchFamily="18" charset="0"/>
              </a:defRPr>
            </a:lvl3pPr>
            <a:lvl4pPr marL="1371600" indent="-228600" algn="l" rtl="0" eaLnBrk="1" latinLnBrk="0" hangingPunct="1">
              <a:spcBef>
                <a:spcPts val="400"/>
              </a:spcBef>
              <a:buClr>
                <a:srgbClr val="2909AF"/>
              </a:buClr>
              <a:buSzPct val="75000"/>
              <a:buFont typeface="Times New Roman" pitchFamily="18" charset="0"/>
              <a:buChar char="+"/>
              <a:defRPr kumimoji="0" sz="1700" kern="1200">
                <a:solidFill>
                  <a:schemeClr val="tx1"/>
                </a:solidFill>
                <a:latin typeface="Times New Roman" pitchFamily="18" charset="0"/>
                <a:ea typeface="+mn-ea"/>
                <a:cs typeface="Times New Roman" pitchFamily="18" charset="0"/>
              </a:defRPr>
            </a:lvl4pPr>
            <a:lvl5pPr marL="1828800" indent="-228600" algn="l" rtl="0" eaLnBrk="1" latinLnBrk="0" hangingPunct="1">
              <a:spcBef>
                <a:spcPts val="400"/>
              </a:spcBef>
              <a:buClr>
                <a:srgbClr val="2909AF"/>
              </a:buClr>
              <a:buSzPct val="65000"/>
              <a:buFont typeface="Arial" pitchFamily="34" charset="0"/>
              <a:buChar char="•"/>
              <a:defRPr kumimoji="0" sz="1600" kern="1200">
                <a:solidFill>
                  <a:schemeClr val="tx1"/>
                </a:solidFill>
                <a:latin typeface="Times New Roman" pitchFamily="18" charset="0"/>
                <a:ea typeface="+mn-ea"/>
                <a:cs typeface="Times New Roman"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nSpc>
                <a:spcPct val="150000"/>
              </a:lnSpc>
              <a:spcBef>
                <a:spcPts val="600"/>
              </a:spcBef>
            </a:pPr>
            <a:r>
              <a:rPr lang="en-US" sz="2200" dirty="0" err="1">
                <a:latin typeface="Arial"/>
                <a:cs typeface="Arial"/>
              </a:rPr>
              <a:t>Hàm</a:t>
            </a:r>
            <a:r>
              <a:rPr lang="en-US" sz="2200" dirty="0">
                <a:latin typeface="Arial"/>
                <a:cs typeface="Arial"/>
              </a:rPr>
              <a:t> </a:t>
            </a:r>
            <a:r>
              <a:rPr lang="en-US" sz="2200" dirty="0" err="1">
                <a:latin typeface="Arial"/>
                <a:cs typeface="Arial"/>
              </a:rPr>
              <a:t>mô</a:t>
            </a:r>
            <a:r>
              <a:rPr lang="en-US" sz="2200" dirty="0">
                <a:latin typeface="Arial"/>
                <a:cs typeface="Arial"/>
              </a:rPr>
              <a:t> </a:t>
            </a:r>
            <a:r>
              <a:rPr lang="en-US" sz="2200" dirty="0" err="1">
                <a:latin typeface="Arial"/>
                <a:cs typeface="Arial"/>
              </a:rPr>
              <a:t>tả</a:t>
            </a:r>
            <a:r>
              <a:rPr lang="en-US" sz="2200" dirty="0">
                <a:latin typeface="Arial"/>
                <a:cs typeface="Arial"/>
              </a:rPr>
              <a:t> </a:t>
            </a:r>
            <a:r>
              <a:rPr lang="en-US" sz="2200" dirty="0" err="1">
                <a:latin typeface="Arial"/>
                <a:cs typeface="Arial"/>
              </a:rPr>
              <a:t>sự</a:t>
            </a:r>
            <a:r>
              <a:rPr lang="en-US" sz="2200" dirty="0">
                <a:latin typeface="Arial"/>
                <a:cs typeface="Arial"/>
              </a:rPr>
              <a:t> </a:t>
            </a:r>
            <a:r>
              <a:rPr lang="en-US" sz="2200" dirty="0" err="1">
                <a:latin typeface="Arial"/>
                <a:cs typeface="Arial"/>
              </a:rPr>
              <a:t>phân</a:t>
            </a:r>
            <a:r>
              <a:rPr lang="en-US" sz="2200" dirty="0">
                <a:latin typeface="Arial"/>
                <a:cs typeface="Arial"/>
              </a:rPr>
              <a:t> </a:t>
            </a:r>
            <a:r>
              <a:rPr lang="en-US" sz="2200" dirty="0" err="1">
                <a:latin typeface="Arial"/>
                <a:cs typeface="Arial"/>
              </a:rPr>
              <a:t>bố</a:t>
            </a:r>
            <a:r>
              <a:rPr lang="en-US" sz="2200" dirty="0">
                <a:latin typeface="Arial"/>
                <a:cs typeface="Arial"/>
              </a:rPr>
              <a:t> </a:t>
            </a:r>
            <a:r>
              <a:rPr lang="en-US" sz="2200" dirty="0" err="1">
                <a:latin typeface="Arial"/>
                <a:cs typeface="Arial"/>
              </a:rPr>
              <a:t>công</a:t>
            </a:r>
            <a:r>
              <a:rPr lang="en-US" sz="2200" dirty="0">
                <a:latin typeface="Arial"/>
                <a:cs typeface="Arial"/>
              </a:rPr>
              <a:t> </a:t>
            </a:r>
            <a:r>
              <a:rPr lang="en-US" sz="2200" dirty="0" err="1">
                <a:latin typeface="Arial"/>
                <a:cs typeface="Arial"/>
              </a:rPr>
              <a:t>suất</a:t>
            </a:r>
            <a:r>
              <a:rPr lang="en-US" sz="2200" dirty="0">
                <a:latin typeface="Arial"/>
                <a:cs typeface="Arial"/>
              </a:rPr>
              <a:t> </a:t>
            </a:r>
            <a:r>
              <a:rPr lang="en-US" sz="2200" dirty="0" err="1">
                <a:latin typeface="Arial"/>
                <a:cs typeface="Arial"/>
              </a:rPr>
              <a:t>theo</a:t>
            </a:r>
            <a:r>
              <a:rPr lang="en-US" sz="2200" dirty="0">
                <a:latin typeface="Arial"/>
                <a:cs typeface="Arial"/>
              </a:rPr>
              <a:t> </a:t>
            </a:r>
            <a:r>
              <a:rPr lang="en-US" sz="2200" dirty="0" err="1">
                <a:latin typeface="Arial"/>
                <a:cs typeface="Arial"/>
              </a:rPr>
              <a:t>các</a:t>
            </a:r>
            <a:r>
              <a:rPr lang="en-US" sz="2200" dirty="0">
                <a:latin typeface="Arial"/>
                <a:cs typeface="Arial"/>
              </a:rPr>
              <a:t> </a:t>
            </a:r>
            <a:r>
              <a:rPr lang="en-US" sz="2200" dirty="0" err="1">
                <a:latin typeface="Arial"/>
                <a:cs typeface="Arial"/>
              </a:rPr>
              <a:t>thành</a:t>
            </a:r>
            <a:r>
              <a:rPr lang="en-US" sz="2200" dirty="0">
                <a:latin typeface="Arial"/>
                <a:cs typeface="Arial"/>
              </a:rPr>
              <a:t> </a:t>
            </a:r>
            <a:r>
              <a:rPr lang="en-US" sz="2200" dirty="0" err="1">
                <a:latin typeface="Arial"/>
                <a:cs typeface="Arial"/>
              </a:rPr>
              <a:t>phần</a:t>
            </a:r>
            <a:r>
              <a:rPr lang="en-US" sz="2200" dirty="0">
                <a:latin typeface="Arial"/>
                <a:cs typeface="Arial"/>
              </a:rPr>
              <a:t> </a:t>
            </a:r>
            <a:r>
              <a:rPr lang="en-US" sz="2200" dirty="0" err="1">
                <a:latin typeface="Arial"/>
                <a:cs typeface="Arial"/>
              </a:rPr>
              <a:t>tần</a:t>
            </a:r>
            <a:r>
              <a:rPr lang="en-US" sz="2200" dirty="0">
                <a:latin typeface="Arial"/>
                <a:cs typeface="Arial"/>
              </a:rPr>
              <a:t> </a:t>
            </a:r>
            <a:r>
              <a:rPr lang="en-US" sz="2200" dirty="0" err="1">
                <a:latin typeface="Arial"/>
                <a:cs typeface="Arial"/>
              </a:rPr>
              <a:t>số</a:t>
            </a:r>
            <a:endParaRPr lang="en-US" sz="2200" dirty="0">
              <a:latin typeface="Arial"/>
              <a:cs typeface="Arial"/>
            </a:endParaRPr>
          </a:p>
          <a:p>
            <a:pPr>
              <a:lnSpc>
                <a:spcPct val="150000"/>
              </a:lnSpc>
              <a:spcBef>
                <a:spcPts val="600"/>
              </a:spcBef>
            </a:pPr>
            <a:r>
              <a:rPr lang="en-US" sz="2200" dirty="0" err="1">
                <a:latin typeface="Arial"/>
                <a:cs typeface="Arial"/>
              </a:rPr>
              <a:t>Là</a:t>
            </a:r>
            <a:r>
              <a:rPr lang="en-US" sz="2200" dirty="0">
                <a:latin typeface="Arial"/>
                <a:cs typeface="Arial"/>
              </a:rPr>
              <a:t> </a:t>
            </a:r>
            <a:r>
              <a:rPr lang="en-US" sz="2200" dirty="0" err="1">
                <a:latin typeface="Arial"/>
                <a:cs typeface="Arial"/>
              </a:rPr>
              <a:t>biến</a:t>
            </a:r>
            <a:r>
              <a:rPr lang="en-US" sz="2200" dirty="0">
                <a:latin typeface="Arial"/>
                <a:cs typeface="Arial"/>
              </a:rPr>
              <a:t> </a:t>
            </a:r>
            <a:r>
              <a:rPr lang="en-US" sz="2200" dirty="0" err="1">
                <a:latin typeface="Arial"/>
                <a:cs typeface="Arial"/>
              </a:rPr>
              <a:t>đổi</a:t>
            </a:r>
            <a:r>
              <a:rPr lang="en-US" sz="2200" dirty="0">
                <a:latin typeface="Arial"/>
                <a:cs typeface="Arial"/>
              </a:rPr>
              <a:t> Fourier </a:t>
            </a:r>
            <a:r>
              <a:rPr lang="en-US" sz="2200" dirty="0" err="1">
                <a:latin typeface="Arial"/>
                <a:cs typeface="Arial"/>
              </a:rPr>
              <a:t>của</a:t>
            </a:r>
            <a:r>
              <a:rPr lang="en-US" sz="2200" dirty="0">
                <a:latin typeface="Arial"/>
                <a:cs typeface="Arial"/>
              </a:rPr>
              <a:t> </a:t>
            </a:r>
            <a:r>
              <a:rPr lang="en-US" sz="2200" dirty="0" err="1">
                <a:latin typeface="Arial"/>
                <a:cs typeface="Arial"/>
              </a:rPr>
              <a:t>hàm</a:t>
            </a:r>
            <a:r>
              <a:rPr lang="en-US" sz="2200" dirty="0">
                <a:latin typeface="Arial"/>
                <a:cs typeface="Arial"/>
              </a:rPr>
              <a:t> </a:t>
            </a:r>
            <a:r>
              <a:rPr lang="en-US" sz="2200" dirty="0" err="1">
                <a:latin typeface="Arial"/>
                <a:cs typeface="Arial"/>
              </a:rPr>
              <a:t>tự</a:t>
            </a:r>
            <a:r>
              <a:rPr lang="en-US" sz="2200" dirty="0">
                <a:latin typeface="Arial"/>
                <a:cs typeface="Arial"/>
              </a:rPr>
              <a:t> </a:t>
            </a:r>
            <a:r>
              <a:rPr lang="en-US" sz="2200" dirty="0" err="1">
                <a:latin typeface="Arial"/>
                <a:cs typeface="Arial"/>
              </a:rPr>
              <a:t>tương</a:t>
            </a:r>
            <a:r>
              <a:rPr lang="en-US" sz="2200" dirty="0">
                <a:latin typeface="Arial"/>
                <a:cs typeface="Arial"/>
              </a:rPr>
              <a:t> </a:t>
            </a:r>
            <a:r>
              <a:rPr lang="en-US" sz="2200" dirty="0" err="1">
                <a:latin typeface="Arial"/>
                <a:cs typeface="Arial"/>
              </a:rPr>
              <a:t>quan</a:t>
            </a:r>
            <a:endParaRPr lang="en-US" sz="2200" dirty="0">
              <a:latin typeface="Arial"/>
              <a:cs typeface="Arial"/>
            </a:endParaRPr>
          </a:p>
          <a:p>
            <a:pPr>
              <a:lnSpc>
                <a:spcPct val="150000"/>
              </a:lnSpc>
              <a:spcBef>
                <a:spcPts val="600"/>
              </a:spcBef>
            </a:pPr>
            <a:r>
              <a:rPr lang="en-US" sz="2200" dirty="0" err="1">
                <a:latin typeface="Arial"/>
                <a:cs typeface="Arial"/>
              </a:rPr>
              <a:t>Có</a:t>
            </a:r>
            <a:r>
              <a:rPr lang="en-US" sz="2200" dirty="0">
                <a:latin typeface="Arial"/>
                <a:cs typeface="Arial"/>
              </a:rPr>
              <a:t> </a:t>
            </a:r>
            <a:r>
              <a:rPr lang="en-US" sz="2200" dirty="0" err="1">
                <a:latin typeface="Arial"/>
                <a:cs typeface="Arial"/>
              </a:rPr>
              <a:t>dạng</a:t>
            </a:r>
            <a:r>
              <a:rPr lang="en-US" sz="2200" dirty="0">
                <a:latin typeface="Arial"/>
                <a:cs typeface="Arial"/>
              </a:rPr>
              <a:t> </a:t>
            </a:r>
            <a:r>
              <a:rPr lang="en-US" sz="2200" dirty="0" err="1">
                <a:latin typeface="Arial"/>
                <a:cs typeface="Arial"/>
              </a:rPr>
              <a:t>giống</a:t>
            </a:r>
            <a:r>
              <a:rPr lang="en-US" sz="2200" dirty="0">
                <a:latin typeface="Arial"/>
                <a:cs typeface="Arial"/>
              </a:rPr>
              <a:t> </a:t>
            </a:r>
            <a:r>
              <a:rPr lang="en-US" sz="2200" dirty="0" err="1">
                <a:latin typeface="Arial"/>
                <a:cs typeface="Arial"/>
              </a:rPr>
              <a:t>dạng</a:t>
            </a:r>
            <a:r>
              <a:rPr lang="en-US" sz="2200" dirty="0">
                <a:latin typeface="Arial"/>
                <a:cs typeface="Arial"/>
              </a:rPr>
              <a:t> </a:t>
            </a:r>
            <a:r>
              <a:rPr lang="en-US" sz="2200" dirty="0" err="1">
                <a:latin typeface="Arial"/>
                <a:cs typeface="Arial"/>
              </a:rPr>
              <a:t>phổ</a:t>
            </a:r>
            <a:r>
              <a:rPr lang="en-US" sz="2200" dirty="0">
                <a:latin typeface="Arial"/>
                <a:cs typeface="Arial"/>
              </a:rPr>
              <a:t> </a:t>
            </a:r>
            <a:r>
              <a:rPr lang="en-US" sz="2200" dirty="0" err="1">
                <a:latin typeface="Arial"/>
                <a:cs typeface="Arial"/>
              </a:rPr>
              <a:t>của</a:t>
            </a:r>
            <a:r>
              <a:rPr lang="en-US" sz="2200" dirty="0">
                <a:latin typeface="Arial"/>
                <a:cs typeface="Arial"/>
              </a:rPr>
              <a:t> </a:t>
            </a:r>
            <a:r>
              <a:rPr lang="en-US" sz="2200" dirty="0" err="1">
                <a:latin typeface="Arial"/>
                <a:cs typeface="Arial"/>
              </a:rPr>
              <a:t>xung</a:t>
            </a:r>
            <a:r>
              <a:rPr lang="en-US" sz="2200" dirty="0">
                <a:latin typeface="Arial"/>
                <a:cs typeface="Arial"/>
              </a:rPr>
              <a:t> </a:t>
            </a:r>
            <a:r>
              <a:rPr lang="en-US" sz="2200" dirty="0" err="1">
                <a:latin typeface="Arial"/>
                <a:cs typeface="Arial"/>
              </a:rPr>
              <a:t>vuông</a:t>
            </a:r>
            <a:r>
              <a:rPr lang="en-US" sz="2200" dirty="0">
                <a:latin typeface="Arial"/>
                <a:cs typeface="Arial"/>
                <a:sym typeface="Wingdings"/>
              </a:rPr>
              <a:t>            </a:t>
            </a:r>
            <a:endParaRPr lang="en-US" sz="2200" dirty="0">
              <a:latin typeface="Arial"/>
              <a:cs typeface="Arial"/>
            </a:endParaRPr>
          </a:p>
        </p:txBody>
      </p:sp>
      <p:pic>
        <p:nvPicPr>
          <p:cNvPr id="6" name="Picture 5">
            <a:extLst>
              <a:ext uri="{FF2B5EF4-FFF2-40B4-BE49-F238E27FC236}">
                <a16:creationId xmlns:a16="http://schemas.microsoft.com/office/drawing/2014/main" id="{9D2154C4-D9D7-9A44-9CB5-837E45490C1D}"/>
              </a:ext>
            </a:extLst>
          </p:cNvPr>
          <p:cNvPicPr>
            <a:picLocks noChangeAspect="1"/>
          </p:cNvPicPr>
          <p:nvPr/>
        </p:nvPicPr>
        <p:blipFill>
          <a:blip r:embed="rId3"/>
          <a:stretch>
            <a:fillRect/>
          </a:stretch>
        </p:blipFill>
        <p:spPr>
          <a:xfrm>
            <a:off x="190500" y="2801774"/>
            <a:ext cx="8724900" cy="4056225"/>
          </a:xfrm>
          <a:prstGeom prst="rect">
            <a:avLst/>
          </a:prstGeom>
        </p:spPr>
      </p:pic>
    </p:spTree>
    <p:extLst>
      <p:ext uri="{BB962C8B-B14F-4D97-AF65-F5344CB8AC3E}">
        <p14:creationId xmlns:p14="http://schemas.microsoft.com/office/powerpoint/2010/main" val="22046621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9465</TotalTime>
  <Words>6397</Words>
  <Application>Microsoft Macintosh PowerPoint</Application>
  <PresentationFormat>On-screen Show (4:3)</PresentationFormat>
  <Paragraphs>477</Paragraphs>
  <Slides>44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Courier New</vt:lpstr>
      <vt:lpstr>Tahoma</vt:lpstr>
      <vt:lpstr>Times New Roman</vt:lpstr>
      <vt:lpstr>Tw Cen MT</vt:lpstr>
      <vt:lpstr>Wingdings</vt:lpstr>
      <vt:lpstr>Median</vt:lpstr>
      <vt:lpstr>CHƯƠNG 2:  KỸ thuật ĐỊNH DẠNG TÍN HIỆU</vt:lpstr>
      <vt:lpstr>Nhắc lại hệ thống thông tin số điển hình</vt:lpstr>
      <vt:lpstr>Bên trong khâu định dạng</vt:lpstr>
      <vt:lpstr>Nội dung</vt:lpstr>
      <vt:lpstr>Nội dung</vt:lpstr>
      <vt:lpstr>Mã đường là gì?</vt:lpstr>
      <vt:lpstr>Phân loại mã đường</vt:lpstr>
      <vt:lpstr>Mã unipolar NRZ (Non Return to Zero)</vt:lpstr>
      <vt:lpstr>Nhắc lại mật độ phổ công suất PSD</vt:lpstr>
      <vt:lpstr>Đặc điểm mã unipolar NRZ</vt:lpstr>
      <vt:lpstr>Mã unipolar RZ (Return to Zero)</vt:lpstr>
      <vt:lpstr>Đặc điểm mã unipolar RZ</vt:lpstr>
      <vt:lpstr>Mã polar NRZ</vt:lpstr>
      <vt:lpstr>PSD của mã polar NRZ</vt:lpstr>
      <vt:lpstr>Mã polar RZ</vt:lpstr>
      <vt:lpstr>PSD của mã polar RZ</vt:lpstr>
      <vt:lpstr>Mã Bipolar</vt:lpstr>
      <vt:lpstr>PSD của mã bipolar</vt:lpstr>
      <vt:lpstr>Thảo luận</vt:lpstr>
      <vt:lpstr>PSD của mã bipolar</vt:lpstr>
      <vt:lpstr>PSD của mã polar</vt:lpstr>
      <vt:lpstr>PSD của mã polar RZ</vt:lpstr>
      <vt:lpstr>Tóm tắt đặc điểm các loại mã đường</vt:lpstr>
      <vt:lpstr>Sửa bài tập nhóm</vt:lpstr>
      <vt:lpstr>Bài tập nhóm</vt:lpstr>
      <vt:lpstr>PowerPoint Presentation</vt:lpstr>
      <vt:lpstr>Bài tập nhóm</vt:lpstr>
      <vt:lpstr>PowerPoint Presentation</vt:lpstr>
      <vt:lpstr>PowerPoint Presentation</vt:lpstr>
      <vt:lpstr>Bài tập nhóm</vt:lpstr>
      <vt:lpstr>Ví dụ</vt:lpstr>
      <vt:lpstr>Nội dung</vt:lpstr>
      <vt:lpstr>Giới thiệu</vt:lpstr>
      <vt:lpstr>Nhiễu ISI (Inter Symbol Interference)</vt:lpstr>
      <vt:lpstr>PowerPoint Presentation</vt:lpstr>
      <vt:lpstr>Sơ đồ khối bộ lặp unipolar NRZ</vt:lpstr>
      <vt:lpstr>Sơ đồ khối bộ lặp unipolar NRZ</vt:lpstr>
      <vt:lpstr>Lọc khuếch đại trong bộ lặp unipolar NRZ</vt:lpstr>
      <vt:lpstr>Đồng bộ bit trong bộ lặp unipolar NRZ</vt:lpstr>
      <vt:lpstr>Lấy mẫu trong bộ lặp unipolar NRZ</vt:lpstr>
      <vt:lpstr>Mạch quyết định trong bộ lặp unipolar NRZ</vt:lpstr>
      <vt:lpstr>Đồng bộ bit</vt:lpstr>
      <vt:lpstr>Mạch khôi phục đồng hồ</vt:lpstr>
      <vt:lpstr>Câu hỏi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Phân tích tẦn sỐ  cho tín hiỆu và hỆ thỐng</dc:title>
  <dc:creator>sony</dc:creator>
  <cp:lastModifiedBy>Microsoft Office User</cp:lastModifiedBy>
  <cp:revision>463</cp:revision>
  <cp:lastPrinted>2020-03-15T09:01:21Z</cp:lastPrinted>
  <dcterms:created xsi:type="dcterms:W3CDTF">2011-06-12T11:37:37Z</dcterms:created>
  <dcterms:modified xsi:type="dcterms:W3CDTF">2021-10-25T04:02:32Z</dcterms:modified>
</cp:coreProperties>
</file>